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5" r:id="rId2"/>
    <p:sldId id="266" r:id="rId3"/>
    <p:sldId id="267" r:id="rId4"/>
    <p:sldId id="270" r:id="rId5"/>
    <p:sldId id="283" r:id="rId6"/>
    <p:sldId id="271" r:id="rId7"/>
    <p:sldId id="258" r:id="rId8"/>
    <p:sldId id="256" r:id="rId9"/>
    <p:sldId id="257" r:id="rId10"/>
    <p:sldId id="261" r:id="rId11"/>
    <p:sldId id="259" r:id="rId12"/>
    <p:sldId id="262" r:id="rId13"/>
    <p:sldId id="263" r:id="rId14"/>
    <p:sldId id="272" r:id="rId15"/>
    <p:sldId id="273" r:id="rId16"/>
    <p:sldId id="275" r:id="rId17"/>
    <p:sldId id="274" r:id="rId18"/>
    <p:sldId id="264" r:id="rId19"/>
    <p:sldId id="276" r:id="rId20"/>
    <p:sldId id="277" r:id="rId21"/>
    <p:sldId id="279" r:id="rId22"/>
    <p:sldId id="280" r:id="rId23"/>
    <p:sldId id="282" r:id="rId24"/>
    <p:sldId id="281" r:id="rId25"/>
    <p:sldId id="278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18" autoAdjust="0"/>
  </p:normalViewPr>
  <p:slideViewPr>
    <p:cSldViewPr>
      <p:cViewPr>
        <p:scale>
          <a:sx n="68" d="100"/>
          <a:sy n="68" d="100"/>
        </p:scale>
        <p:origin x="-1140" y="-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ndrea%20Yagminas\Documents\Andrea\Work\B&amp;C%20Bruce%20Medicine%20Prof%20Corp\Projects%20&amp;%20Programs\Other\CP_2016\CP%20Data%20Feb%2016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'Hospital Visits Pre'!$A$89</c:f>
              <c:strCache>
                <c:ptCount val="1"/>
                <c:pt idx="0">
                  <c:v>Pre to Post CP Hospital Totals up to Oct-Dec</c:v>
                </c:pt>
              </c:strCache>
            </c:strRef>
          </c:tx>
          <c:val>
            <c:numRef>
              <c:f>'Hospital Visits Pre'!$B$89:$Q$89</c:f>
              <c:numCache>
                <c:formatCode>0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8.0000000000000018</c:v>
                </c:pt>
                <c:pt idx="5">
                  <c:v>5</c:v>
                </c:pt>
                <c:pt idx="6">
                  <c:v>7</c:v>
                </c:pt>
                <c:pt idx="7">
                  <c:v>9</c:v>
                </c:pt>
                <c:pt idx="8">
                  <c:v>6</c:v>
                </c:pt>
                <c:pt idx="9">
                  <c:v>8</c:v>
                </c:pt>
                <c:pt idx="10">
                  <c:v>9</c:v>
                </c:pt>
                <c:pt idx="11">
                  <c:v>13</c:v>
                </c:pt>
                <c:pt idx="12">
                  <c:v>8</c:v>
                </c:pt>
                <c:pt idx="13">
                  <c:v>8.5</c:v>
                </c:pt>
                <c:pt idx="14">
                  <c:v>8.8333333333333339</c:v>
                </c:pt>
                <c:pt idx="15">
                  <c:v>7.5833333333333339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614080"/>
        <c:axId val="77694080"/>
      </c:lineChart>
      <c:catAx>
        <c:axId val="77614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7694080"/>
        <c:crosses val="autoZero"/>
        <c:auto val="1"/>
        <c:lblAlgn val="ctr"/>
        <c:lblOffset val="100"/>
        <c:noMultiLvlLbl val="0"/>
      </c:catAx>
      <c:valAx>
        <c:axId val="77694080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776140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0.47144</cdr:x>
      <cdr:y>0.09722</cdr:y>
    </cdr:from>
    <cdr:to>
      <cdr:x>0.67163</cdr:x>
      <cdr:y>0.33965</cdr:y>
    </cdr:to>
    <cdr:cxnSp macro="">
      <cdr:nvCxnSpPr>
        <cdr:cNvPr id="7" name="Straight Connector 6"/>
        <cdr:cNvCxnSpPr/>
      </cdr:nvCxnSpPr>
      <cdr:spPr>
        <a:xfrm xmlns:a="http://schemas.openxmlformats.org/drawingml/2006/main" flipV="1">
          <a:off x="4275909" y="529048"/>
          <a:ext cx="1815737" cy="1319349"/>
        </a:xfrm>
        <a:prstGeom xmlns:a="http://schemas.openxmlformats.org/drawingml/2006/main" prst="line">
          <a:avLst/>
        </a:prstGeom>
        <a:ln xmlns:a="http://schemas.openxmlformats.org/drawingml/2006/main" w="38100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0.05457</cdr:x>
      <cdr:y>0.33965</cdr:y>
    </cdr:from>
    <cdr:to>
      <cdr:x>0.47144</cdr:x>
      <cdr:y>0.93203</cdr:y>
    </cdr:to>
    <cdr:cxnSp macro="">
      <cdr:nvCxnSpPr>
        <cdr:cNvPr id="11" name="Straight Connector 10"/>
        <cdr:cNvCxnSpPr/>
      </cdr:nvCxnSpPr>
      <cdr:spPr>
        <a:xfrm xmlns:a="http://schemas.openxmlformats.org/drawingml/2006/main" flipV="1">
          <a:off x="494938" y="1848396"/>
          <a:ext cx="3780971" cy="3223713"/>
        </a:xfrm>
        <a:prstGeom xmlns:a="http://schemas.openxmlformats.org/drawingml/2006/main" prst="line">
          <a:avLst/>
        </a:prstGeom>
        <a:ln xmlns:a="http://schemas.openxmlformats.org/drawingml/2006/main" w="28575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</cdr:x>
      <cdr:y>0.25324</cdr:y>
    </cdr:from>
    <cdr:to>
      <cdr:x>0.66011</cdr:x>
      <cdr:y>0.5</cdr:y>
    </cdr:to>
    <cdr:cxnSp macro="">
      <cdr:nvCxnSpPr>
        <cdr:cNvPr id="13" name="Straight Connector 12"/>
        <cdr:cNvCxnSpPr/>
      </cdr:nvCxnSpPr>
      <cdr:spPr>
        <a:xfrm xmlns:a="http://schemas.openxmlformats.org/drawingml/2006/main">
          <a:off x="4534989" y="1378134"/>
          <a:ext cx="1452154" cy="1342859"/>
        </a:xfrm>
        <a:prstGeom xmlns:a="http://schemas.openxmlformats.org/drawingml/2006/main" prst="line">
          <a:avLst/>
        </a:prstGeom>
        <a:ln xmlns:a="http://schemas.openxmlformats.org/drawingml/2006/main" w="38100"/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0.62053</cdr:x>
      <cdr:y>0.15007</cdr:y>
    </cdr:from>
    <cdr:to>
      <cdr:x>0.623</cdr:x>
      <cdr:y>0.43409</cdr:y>
    </cdr:to>
    <cdr:cxnSp macro="">
      <cdr:nvCxnSpPr>
        <cdr:cNvPr id="3" name="Straight Arrow Connector 2"/>
        <cdr:cNvCxnSpPr/>
      </cdr:nvCxnSpPr>
      <cdr:spPr>
        <a:xfrm xmlns:a="http://schemas.openxmlformats.org/drawingml/2006/main" flipV="1">
          <a:off x="5334235" y="533724"/>
          <a:ext cx="21266" cy="1010092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arrow"/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7FB944C-0C56-4E04-A292-449BD2E4A637}" type="datetimeFigureOut">
              <a:rPr lang="en-CA" smtClean="0"/>
              <a:t>02/12/2016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FF727C6-7C72-4575-BE81-F61CF583E4F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843870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E253B1E-0DAA-4D2A-A036-B08B1E934837}" type="datetimeFigureOut">
              <a:rPr lang="en-CA" smtClean="0"/>
              <a:t>02/12/2016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45DC5F1-1D06-412F-A9CA-451802ED8C9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90565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Health Links philosophy</a:t>
            </a:r>
          </a:p>
          <a:p>
            <a:endParaRPr lang="en-CA" dirty="0" smtClean="0"/>
          </a:p>
          <a:p>
            <a:r>
              <a:rPr lang="en-CA" dirty="0" smtClean="0"/>
              <a:t>Traditional medical models                   	Medical models which include home services for complex and homebound patients</a:t>
            </a:r>
          </a:p>
          <a:p>
            <a:endParaRPr lang="en-CA" dirty="0" smtClean="0"/>
          </a:p>
          <a:p>
            <a:r>
              <a:rPr lang="en-CA" dirty="0" smtClean="0"/>
              <a:t>Fatigue, complacency, overly focussed      	Change management</a:t>
            </a:r>
          </a:p>
          <a:p>
            <a:endParaRPr lang="en-CA" dirty="0" smtClean="0"/>
          </a:p>
          <a:p>
            <a:r>
              <a:rPr lang="en-CA" dirty="0" smtClean="0"/>
              <a:t>Resource silos                                        		Pipelines to connect and redirect  system “spender” resources to “system savers”</a:t>
            </a:r>
          </a:p>
          <a:p>
            <a:endParaRPr lang="en-CA" dirty="0" smtClean="0"/>
          </a:p>
          <a:p>
            <a:r>
              <a:rPr lang="en-CA" dirty="0" smtClean="0"/>
              <a:t>Largely undetermined economics of DOH               Use the economics we have, encourage more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DC5F1-1D06-412F-A9CA-451802ED8C9C}" type="slidenum">
              <a:rPr lang="en-CA" smtClean="0"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25221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The overall annual cost of health care for 25 thousand people is about $150 million.  Each small gradation</a:t>
            </a:r>
            <a:r>
              <a:rPr lang="en-CA" baseline="0" dirty="0" smtClean="0"/>
              <a:t> is about $7.5 million.  In Ontario , the cost of drugs is about 16 %, and hospitals, about 33 % of the total, and together, about 50 % of the total.  Primary Care, the Community and Social supports sector, and Public Health, have great leverage potentially – they can actuate the needle, which only has to move one gradation to save about $7.5 million. 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DC5F1-1D06-412F-A9CA-451802ED8C9C}" type="slidenum">
              <a:rPr lang="en-CA" smtClean="0"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80379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The Community and Social Care</a:t>
            </a:r>
            <a:r>
              <a:rPr lang="en-CA" baseline="0" dirty="0" smtClean="0"/>
              <a:t> leverage the cost needle for primary care and hospital care.  Primary care can also greatly influence hospital costs, and with even more effect when enabled by the ComSoc sector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DC5F1-1D06-412F-A9CA-451802ED8C9C}" type="slidenum">
              <a:rPr lang="en-CA" smtClean="0"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4847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243A-63CE-422E-B3EF-BF28C52B4FAD}" type="datetimeFigureOut">
              <a:rPr lang="en-CA" smtClean="0"/>
              <a:t>02/12/2016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5BCE-9282-4EB7-899F-C9CFB7FA1CE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72518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243A-63CE-422E-B3EF-BF28C52B4FAD}" type="datetimeFigureOut">
              <a:rPr lang="en-CA" smtClean="0"/>
              <a:t>02/12/2016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5BCE-9282-4EB7-899F-C9CFB7FA1CE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091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243A-63CE-422E-B3EF-BF28C52B4FAD}" type="datetimeFigureOut">
              <a:rPr lang="en-CA" smtClean="0"/>
              <a:t>02/12/2016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5BCE-9282-4EB7-899F-C9CFB7FA1CE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5552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243A-63CE-422E-B3EF-BF28C52B4FAD}" type="datetimeFigureOut">
              <a:rPr lang="en-CA" smtClean="0"/>
              <a:t>02/12/2016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5BCE-9282-4EB7-899F-C9CFB7FA1CE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1375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243A-63CE-422E-B3EF-BF28C52B4FAD}" type="datetimeFigureOut">
              <a:rPr lang="en-CA" smtClean="0"/>
              <a:t>02/12/2016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5BCE-9282-4EB7-899F-C9CFB7FA1CE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39183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243A-63CE-422E-B3EF-BF28C52B4FAD}" type="datetimeFigureOut">
              <a:rPr lang="en-CA" smtClean="0"/>
              <a:t>02/12/2016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5BCE-9282-4EB7-899F-C9CFB7FA1CE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88095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243A-63CE-422E-B3EF-BF28C52B4FAD}" type="datetimeFigureOut">
              <a:rPr lang="en-CA" smtClean="0"/>
              <a:t>02/12/2016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5BCE-9282-4EB7-899F-C9CFB7FA1CE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29103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243A-63CE-422E-B3EF-BF28C52B4FAD}" type="datetimeFigureOut">
              <a:rPr lang="en-CA" smtClean="0"/>
              <a:t>02/12/2016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5BCE-9282-4EB7-899F-C9CFB7FA1CE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90728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243A-63CE-422E-B3EF-BF28C52B4FAD}" type="datetimeFigureOut">
              <a:rPr lang="en-CA" smtClean="0"/>
              <a:t>02/12/2016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5BCE-9282-4EB7-899F-C9CFB7FA1CE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34989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243A-63CE-422E-B3EF-BF28C52B4FAD}" type="datetimeFigureOut">
              <a:rPr lang="en-CA" smtClean="0"/>
              <a:t>02/12/2016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5BCE-9282-4EB7-899F-C9CFB7FA1CE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0116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243A-63CE-422E-B3EF-BF28C52B4FAD}" type="datetimeFigureOut">
              <a:rPr lang="en-CA" smtClean="0"/>
              <a:t>02/12/2016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5BCE-9282-4EB7-899F-C9CFB7FA1CE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68641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2000" r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C243A-63CE-422E-B3EF-BF28C52B4FAD}" type="datetimeFigureOut">
              <a:rPr lang="en-CA" smtClean="0"/>
              <a:t>02/12/2016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F5BCE-9282-4EB7-899F-C9CFB7FA1CE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4365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-ncbi-nlm-nih-gov.proxy.bib.uottawa.ca/pubmed/?term=Association+between+household+food+insecurity+and+annual+health+care+costs%E2%80%9D+Tarasuk+et+al+Canadian+Medical+Association+Journal+October+6,+2015,+187(14)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1"/>
            <a:ext cx="7772400" cy="2686050"/>
          </a:xfrm>
        </p:spPr>
        <p:txBody>
          <a:bodyPr>
            <a:normAutofit fontScale="90000"/>
          </a:bodyPr>
          <a:lstStyle/>
          <a:p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sz="4000" dirty="0" smtClean="0">
                <a:latin typeface="+mn-lt"/>
              </a:rPr>
              <a:t>Rural </a:t>
            </a:r>
            <a:r>
              <a:rPr lang="en-CA" sz="4000" dirty="0">
                <a:latin typeface="+mn-lt"/>
              </a:rPr>
              <a:t>Community </a:t>
            </a:r>
            <a:r>
              <a:rPr lang="en-CA" sz="4000" dirty="0" smtClean="0">
                <a:latin typeface="+mn-lt"/>
              </a:rPr>
              <a:t>Development</a:t>
            </a:r>
            <a:r>
              <a:rPr lang="en-CA" sz="4000" dirty="0">
                <a:latin typeface="+mn-lt"/>
              </a:rPr>
              <a:t/>
            </a:r>
            <a:br>
              <a:rPr lang="en-CA" sz="4000" dirty="0">
                <a:latin typeface="+mn-lt"/>
              </a:rPr>
            </a:br>
            <a:r>
              <a:rPr lang="en-CA" sz="4000" dirty="0">
                <a:latin typeface="+mn-lt"/>
              </a:rPr>
              <a:t/>
            </a:r>
            <a:br>
              <a:rPr lang="en-CA" sz="4000" dirty="0">
                <a:latin typeface="+mn-lt"/>
              </a:rPr>
            </a:br>
            <a:r>
              <a:rPr lang="en-CA" b="1" dirty="0" smtClean="0">
                <a:latin typeface="+mn-lt"/>
              </a:rPr>
              <a:t>Engagement</a:t>
            </a:r>
            <a:r>
              <a:rPr lang="en-CA" b="1" dirty="0">
                <a:latin typeface="+mn-lt"/>
              </a:rPr>
              <a:t>, </a:t>
            </a:r>
            <a:r>
              <a:rPr lang="en-CA" b="1" dirty="0" smtClean="0">
                <a:latin typeface="+mn-lt"/>
              </a:rPr>
              <a:t>Co-Production</a:t>
            </a:r>
            <a:r>
              <a:rPr lang="en-CA" b="1" dirty="0">
                <a:latin typeface="+mn-lt"/>
              </a:rPr>
              <a:t>, </a:t>
            </a:r>
            <a:r>
              <a:rPr lang="en-CA" b="1" dirty="0" smtClean="0">
                <a:latin typeface="+mn-lt"/>
              </a:rPr>
              <a:t>Collaboration </a:t>
            </a:r>
            <a:r>
              <a:rPr lang="en-CA" b="1" dirty="0">
                <a:latin typeface="+mn-lt"/>
              </a:rPr>
              <a:t>and </a:t>
            </a:r>
            <a:r>
              <a:rPr lang="en-CA" b="1" dirty="0" smtClean="0">
                <a:latin typeface="+mn-lt"/>
              </a:rPr>
              <a:t>Economics</a:t>
            </a:r>
            <a:r>
              <a:rPr lang="en-CA" sz="4000" dirty="0">
                <a:latin typeface="+mn-lt"/>
              </a:rPr>
              <a:t/>
            </a:r>
            <a:br>
              <a:rPr lang="en-CA" sz="4000" dirty="0">
                <a:latin typeface="+mn-lt"/>
              </a:rPr>
            </a:br>
            <a:r>
              <a:rPr lang="en-CA" sz="4000" dirty="0">
                <a:latin typeface="+mn-lt"/>
              </a:rPr>
              <a:t/>
            </a:r>
            <a:br>
              <a:rPr lang="en-CA" sz="4000" dirty="0">
                <a:latin typeface="+mn-lt"/>
              </a:rPr>
            </a:br>
            <a:r>
              <a:rPr lang="en-CA" sz="4000" dirty="0">
                <a:latin typeface="+mn-lt"/>
              </a:rPr>
              <a:t/>
            </a:r>
            <a:br>
              <a:rPr lang="en-CA" sz="4000" dirty="0">
                <a:latin typeface="+mn-lt"/>
              </a:rPr>
            </a:br>
            <a:r>
              <a:rPr lang="en-CA" sz="4000" dirty="0" smtClean="0">
                <a:latin typeface="+mn-lt"/>
              </a:rPr>
              <a:t>Presenters</a:t>
            </a:r>
            <a:r>
              <a:rPr lang="en-CA" sz="4000" dirty="0">
                <a:latin typeface="+mn-lt"/>
              </a:rPr>
              <a:t>: Michelle Murray, Dr. Barry Bruce and Julie McKercher</a:t>
            </a:r>
          </a:p>
        </p:txBody>
      </p:sp>
    </p:spTree>
    <p:extLst>
      <p:ext uri="{BB962C8B-B14F-4D97-AF65-F5344CB8AC3E}">
        <p14:creationId xmlns:p14="http://schemas.microsoft.com/office/powerpoint/2010/main" val="4135400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096962"/>
          </a:xfrm>
        </p:spPr>
        <p:txBody>
          <a:bodyPr/>
          <a:lstStyle/>
          <a:p>
            <a:r>
              <a:rPr lang="en-CA" dirty="0" smtClean="0"/>
              <a:t>System Issues 		Antidotes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52400" y="1524000"/>
            <a:ext cx="3657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000" dirty="0"/>
              <a:t>Organizational silos                           		</a:t>
            </a:r>
          </a:p>
          <a:p>
            <a:pPr marL="0" indent="0">
              <a:buNone/>
            </a:pPr>
            <a:r>
              <a:rPr lang="en-CA" sz="2000" dirty="0"/>
              <a:t>Traditional medical </a:t>
            </a:r>
            <a:endParaRPr lang="en-CA" sz="2000" dirty="0" smtClean="0"/>
          </a:p>
          <a:p>
            <a:pPr marL="0" indent="0">
              <a:buNone/>
            </a:pPr>
            <a:r>
              <a:rPr lang="en-CA" sz="2000" dirty="0" smtClean="0"/>
              <a:t>models                   </a:t>
            </a:r>
            <a:r>
              <a:rPr lang="en-CA" sz="2000" dirty="0"/>
              <a:t>	</a:t>
            </a:r>
          </a:p>
          <a:p>
            <a:pPr marL="0" indent="0">
              <a:buNone/>
            </a:pPr>
            <a:endParaRPr lang="en-CA" sz="2000" dirty="0" smtClean="0"/>
          </a:p>
          <a:p>
            <a:pPr marL="0" indent="0">
              <a:buNone/>
            </a:pPr>
            <a:r>
              <a:rPr lang="en-CA" sz="2000" dirty="0" smtClean="0"/>
              <a:t>Fatigue</a:t>
            </a:r>
            <a:r>
              <a:rPr lang="en-CA" sz="2000" dirty="0"/>
              <a:t>, complacency, overly focussed </a:t>
            </a:r>
            <a:r>
              <a:rPr lang="en-CA" sz="2000" dirty="0" smtClean="0"/>
              <a:t>     </a:t>
            </a:r>
            <a:r>
              <a:rPr lang="en-CA" sz="2000" dirty="0"/>
              <a:t>	</a:t>
            </a:r>
          </a:p>
          <a:p>
            <a:pPr marL="0" indent="0">
              <a:buNone/>
            </a:pPr>
            <a:endParaRPr lang="en-CA" sz="2000" dirty="0" smtClean="0"/>
          </a:p>
          <a:p>
            <a:pPr marL="0" indent="0">
              <a:buNone/>
            </a:pPr>
            <a:r>
              <a:rPr lang="en-CA" sz="2000" dirty="0" smtClean="0"/>
              <a:t>	Resource </a:t>
            </a:r>
            <a:r>
              <a:rPr lang="en-CA" sz="2000" dirty="0"/>
              <a:t>silos            </a:t>
            </a:r>
            <a:r>
              <a:rPr lang="en-CA" sz="2000" dirty="0" smtClean="0"/>
              <a:t>                          </a:t>
            </a:r>
            <a:r>
              <a:rPr lang="en-CA" sz="2000" dirty="0"/>
              <a:t>		</a:t>
            </a:r>
          </a:p>
          <a:p>
            <a:pPr marL="0" indent="0">
              <a:buNone/>
            </a:pPr>
            <a:endParaRPr lang="en-CA" sz="2000" dirty="0" smtClean="0"/>
          </a:p>
          <a:p>
            <a:pPr marL="0" indent="0">
              <a:buNone/>
            </a:pPr>
            <a:r>
              <a:rPr lang="en-CA" sz="2000" dirty="0" smtClean="0"/>
              <a:t>Largely </a:t>
            </a:r>
            <a:r>
              <a:rPr lang="en-CA" sz="2000" dirty="0"/>
              <a:t>undetermined </a:t>
            </a:r>
            <a:endParaRPr lang="en-CA" sz="2000" dirty="0" smtClean="0"/>
          </a:p>
          <a:p>
            <a:pPr marL="0" indent="0">
              <a:buNone/>
            </a:pPr>
            <a:r>
              <a:rPr lang="en-CA" sz="2000" dirty="0" smtClean="0"/>
              <a:t>economics </a:t>
            </a:r>
            <a:r>
              <a:rPr lang="en-CA" sz="2000" dirty="0"/>
              <a:t>of DOH</a:t>
            </a:r>
          </a:p>
          <a:p>
            <a:endParaRPr lang="en-CA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015988" y="1447800"/>
            <a:ext cx="4128011" cy="53340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CA" dirty="0" smtClean="0"/>
              <a:t>Health </a:t>
            </a:r>
            <a:r>
              <a:rPr lang="en-CA" dirty="0"/>
              <a:t>Links </a:t>
            </a:r>
            <a:r>
              <a:rPr lang="en-CA" dirty="0" smtClean="0"/>
              <a:t>philosophy</a:t>
            </a:r>
          </a:p>
          <a:p>
            <a:pPr marL="457200" lvl="1" indent="0">
              <a:buNone/>
            </a:pPr>
            <a:endParaRPr lang="en-CA" dirty="0"/>
          </a:p>
          <a:p>
            <a:pPr marL="457200" lvl="1" indent="0">
              <a:buNone/>
            </a:pPr>
            <a:r>
              <a:rPr lang="en-CA" dirty="0"/>
              <a:t>Medical models which include home services for complex and homebound patients</a:t>
            </a:r>
          </a:p>
          <a:p>
            <a:pPr marL="457200" lvl="1" indent="0">
              <a:buNone/>
            </a:pPr>
            <a:endParaRPr lang="en-CA" dirty="0" smtClean="0"/>
          </a:p>
          <a:p>
            <a:pPr marL="457200" lvl="1" indent="0">
              <a:buNone/>
            </a:pPr>
            <a:r>
              <a:rPr lang="en-CA" dirty="0" smtClean="0"/>
              <a:t>Change </a:t>
            </a:r>
            <a:r>
              <a:rPr lang="en-CA" dirty="0"/>
              <a:t>management</a:t>
            </a:r>
          </a:p>
          <a:p>
            <a:pPr marL="457200" lvl="1" indent="0">
              <a:buNone/>
            </a:pPr>
            <a:endParaRPr lang="en-CA" dirty="0" smtClean="0"/>
          </a:p>
          <a:p>
            <a:pPr marL="457200" lvl="1" indent="0">
              <a:buNone/>
            </a:pPr>
            <a:r>
              <a:rPr lang="en-CA" dirty="0" smtClean="0"/>
              <a:t>Pipelines </a:t>
            </a:r>
            <a:r>
              <a:rPr lang="en-CA" dirty="0"/>
              <a:t>to connect and redirect  system “spender” resources to “system savers”</a:t>
            </a:r>
          </a:p>
          <a:p>
            <a:pPr marL="457200" lvl="1" indent="0">
              <a:buNone/>
            </a:pPr>
            <a:endParaRPr lang="en-CA" dirty="0" smtClean="0"/>
          </a:p>
          <a:p>
            <a:pPr marL="457200" lvl="1" indent="0">
              <a:buNone/>
            </a:pPr>
            <a:r>
              <a:rPr lang="en-CA" dirty="0" smtClean="0"/>
              <a:t>Use </a:t>
            </a:r>
            <a:r>
              <a:rPr lang="en-CA" dirty="0"/>
              <a:t>the economics we have, encourage </a:t>
            </a:r>
            <a:r>
              <a:rPr lang="en-CA" dirty="0" smtClean="0"/>
              <a:t>more collaboration and collective impact</a:t>
            </a:r>
            <a:endParaRPr lang="en-CA" dirty="0"/>
          </a:p>
          <a:p>
            <a:pPr marL="457200" lvl="1" indent="0">
              <a:buNone/>
            </a:pPr>
            <a:endParaRPr lang="en-CA" sz="2400" dirty="0"/>
          </a:p>
        </p:txBody>
      </p:sp>
      <p:sp>
        <p:nvSpPr>
          <p:cNvPr id="14" name="Right Arrow 13"/>
          <p:cNvSpPr/>
          <p:nvPr/>
        </p:nvSpPr>
        <p:spPr>
          <a:xfrm>
            <a:off x="4419600" y="609600"/>
            <a:ext cx="10668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5" name="Right Arrow 14"/>
          <p:cNvSpPr/>
          <p:nvPr/>
        </p:nvSpPr>
        <p:spPr>
          <a:xfrm>
            <a:off x="3017837" y="1607506"/>
            <a:ext cx="2133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6" y="2322903"/>
            <a:ext cx="21637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7" y="3581400"/>
            <a:ext cx="21637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7" y="4419600"/>
            <a:ext cx="21637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7" y="5791200"/>
            <a:ext cx="21637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926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 smtClean="0"/>
              <a:t>Economics of SDOH</a:t>
            </a:r>
            <a:endParaRPr lang="en-CA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400" dirty="0">
                <a:solidFill>
                  <a:srgbClr val="7030A0"/>
                </a:solidFill>
              </a:rPr>
              <a:t> </a:t>
            </a:r>
            <a:r>
              <a:rPr lang="en-CA" sz="4400" b="1" dirty="0" smtClean="0">
                <a:solidFill>
                  <a:srgbClr val="7030A0"/>
                </a:solidFill>
              </a:rPr>
              <a:t>There are </a:t>
            </a:r>
            <a:r>
              <a:rPr lang="en-CA" sz="4400" b="1" dirty="0">
                <a:solidFill>
                  <a:srgbClr val="7030A0"/>
                </a:solidFill>
              </a:rPr>
              <a:t>p</a:t>
            </a:r>
            <a:r>
              <a:rPr lang="en-CA" sz="4400" b="1" dirty="0" smtClean="0">
                <a:solidFill>
                  <a:srgbClr val="7030A0"/>
                </a:solidFill>
              </a:rPr>
              <a:t>otential  </a:t>
            </a:r>
            <a:r>
              <a:rPr lang="en-CA" sz="4400" b="1" dirty="0">
                <a:solidFill>
                  <a:srgbClr val="7030A0"/>
                </a:solidFill>
              </a:rPr>
              <a:t>health care cost savings through a focus on the DOH </a:t>
            </a:r>
          </a:p>
          <a:p>
            <a:endParaRPr lang="en-CA" dirty="0"/>
          </a:p>
          <a:p>
            <a:pPr lvl="3">
              <a:buFont typeface="Wingdings" panose="05000000000000000000" pitchFamily="2" charset="2"/>
              <a:buChar char="Ø"/>
            </a:pPr>
            <a:r>
              <a:rPr lang="en-CA" sz="3200" dirty="0" smtClean="0"/>
              <a:t>The </a:t>
            </a:r>
            <a:r>
              <a:rPr lang="en-CA" sz="3200" dirty="0"/>
              <a:t>size of </a:t>
            </a:r>
            <a:r>
              <a:rPr lang="en-CA" sz="3200" dirty="0" smtClean="0"/>
              <a:t>expenditures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CA" sz="3200" dirty="0" smtClean="0"/>
              <a:t> The collective impact in / of </a:t>
            </a:r>
            <a:r>
              <a:rPr lang="en-CA" sz="3200" dirty="0"/>
              <a:t>“moving the </a:t>
            </a:r>
            <a:r>
              <a:rPr lang="en-CA" sz="3200" dirty="0" smtClean="0"/>
              <a:t>needle</a:t>
            </a:r>
            <a:r>
              <a:rPr lang="en-CA" sz="3200" dirty="0"/>
              <a:t>” </a:t>
            </a:r>
            <a:r>
              <a:rPr lang="en-CA" sz="3200" dirty="0" smtClean="0"/>
              <a:t>…even </a:t>
            </a:r>
            <a:r>
              <a:rPr lang="en-CA" sz="3200" dirty="0"/>
              <a:t>a little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9407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453" y="119390"/>
            <a:ext cx="5635199" cy="641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Barry\AppData\Local\Microsoft\Windows\INetCache\IE\OB3H98DJ\dollar-sign[1]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65" b="89862" l="17051" r="760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835" y="1526477"/>
            <a:ext cx="1447948" cy="144794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52400" y="115215"/>
            <a:ext cx="31242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 smtClean="0">
                <a:solidFill>
                  <a:srgbClr val="7030A0"/>
                </a:solidFill>
              </a:rPr>
              <a:t>Moving the Health Care</a:t>
            </a:r>
          </a:p>
          <a:p>
            <a:r>
              <a:rPr lang="en-CA" sz="4000" b="1" dirty="0" smtClean="0">
                <a:solidFill>
                  <a:srgbClr val="7030A0"/>
                </a:solidFill>
              </a:rPr>
              <a:t>Economic Needle for </a:t>
            </a:r>
          </a:p>
          <a:p>
            <a:r>
              <a:rPr lang="en-CA" sz="4000" b="1" dirty="0" smtClean="0">
                <a:solidFill>
                  <a:srgbClr val="7030A0"/>
                </a:solidFill>
              </a:rPr>
              <a:t>West </a:t>
            </a:r>
          </a:p>
          <a:p>
            <a:r>
              <a:rPr lang="en-CA" sz="4000" b="1" dirty="0" smtClean="0">
                <a:solidFill>
                  <a:srgbClr val="7030A0"/>
                </a:solidFill>
              </a:rPr>
              <a:t>Carleton </a:t>
            </a:r>
          </a:p>
          <a:p>
            <a:endParaRPr lang="en-CA" sz="4000" b="1" dirty="0"/>
          </a:p>
          <a:p>
            <a:endParaRPr lang="en-CA" sz="2000" b="1" dirty="0" smtClean="0"/>
          </a:p>
          <a:p>
            <a:endParaRPr lang="en-CA" sz="2000" b="1" dirty="0"/>
          </a:p>
          <a:p>
            <a:r>
              <a:rPr lang="en-CA" sz="2000" b="1" dirty="0" smtClean="0"/>
              <a:t>(…about 25,000 people)</a:t>
            </a:r>
            <a:endParaRPr lang="en-CA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3962400" y="3276599"/>
            <a:ext cx="249729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728036" y="477874"/>
            <a:ext cx="2315056" cy="1129615"/>
            <a:chOff x="6705600" y="381000"/>
            <a:chExt cx="2315056" cy="1129615"/>
          </a:xfrm>
        </p:grpSpPr>
        <p:sp>
          <p:nvSpPr>
            <p:cNvPr id="4" name="Rectangle 3"/>
            <p:cNvSpPr/>
            <p:nvPr/>
          </p:nvSpPr>
          <p:spPr>
            <a:xfrm>
              <a:off x="6705600" y="381000"/>
              <a:ext cx="231505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200" b="1" dirty="0">
                  <a:ln w="18000">
                    <a:solidFill>
                      <a:srgbClr val="C0504D">
                        <a:satMod val="140000"/>
                      </a:srgb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$150 Million</a:t>
              </a:r>
            </a:p>
          </p:txBody>
        </p:sp>
        <p:sp>
          <p:nvSpPr>
            <p:cNvPr id="5" name="Down Arrow 4"/>
            <p:cNvSpPr/>
            <p:nvPr/>
          </p:nvSpPr>
          <p:spPr>
            <a:xfrm rot="1200000">
              <a:off x="7402951" y="823136"/>
              <a:ext cx="213971" cy="68747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950094" y="442483"/>
            <a:ext cx="1912487" cy="857639"/>
            <a:chOff x="3950094" y="442483"/>
            <a:chExt cx="1912487" cy="857639"/>
          </a:xfrm>
        </p:grpSpPr>
        <p:sp>
          <p:nvSpPr>
            <p:cNvPr id="7" name="Rectangle 6"/>
            <p:cNvSpPr/>
            <p:nvPr/>
          </p:nvSpPr>
          <p:spPr>
            <a:xfrm>
              <a:off x="3950094" y="442483"/>
              <a:ext cx="1912487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Drugs</a:t>
              </a:r>
              <a:endParaRPr lang="en-US" sz="2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8" name="Down Arrow 7"/>
            <p:cNvSpPr/>
            <p:nvPr/>
          </p:nvSpPr>
          <p:spPr>
            <a:xfrm>
              <a:off x="4572000" y="919122"/>
              <a:ext cx="242316" cy="381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369197" y="171855"/>
            <a:ext cx="1556515" cy="820149"/>
            <a:chOff x="4881408" y="119390"/>
            <a:chExt cx="1556515" cy="820149"/>
          </a:xfrm>
        </p:grpSpPr>
        <p:sp>
          <p:nvSpPr>
            <p:cNvPr id="9" name="Rectangle 8"/>
            <p:cNvSpPr/>
            <p:nvPr/>
          </p:nvSpPr>
          <p:spPr>
            <a:xfrm>
              <a:off x="4881408" y="119390"/>
              <a:ext cx="155651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Hospitals</a:t>
              </a:r>
              <a:endParaRPr lang="en-US" sz="28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" name="Down Arrow 9"/>
            <p:cNvSpPr/>
            <p:nvPr/>
          </p:nvSpPr>
          <p:spPr>
            <a:xfrm>
              <a:off x="5569511" y="581930"/>
              <a:ext cx="242316" cy="35760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107868" y="4678958"/>
            <a:ext cx="3036132" cy="1628239"/>
            <a:chOff x="5984522" y="4800600"/>
            <a:chExt cx="3036132" cy="1323439"/>
          </a:xfrm>
        </p:grpSpPr>
        <p:sp>
          <p:nvSpPr>
            <p:cNvPr id="11" name="TextBox 10"/>
            <p:cNvSpPr txBox="1"/>
            <p:nvPr/>
          </p:nvSpPr>
          <p:spPr>
            <a:xfrm>
              <a:off x="6705600" y="4800600"/>
              <a:ext cx="231505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 b="1" dirty="0" smtClean="0"/>
                <a:t>Primary Care</a:t>
              </a:r>
            </a:p>
            <a:p>
              <a:r>
                <a:rPr lang="en-CA" sz="2000" b="1" dirty="0" smtClean="0"/>
                <a:t>Public Health</a:t>
              </a:r>
            </a:p>
            <a:p>
              <a:r>
                <a:rPr lang="en-CA" sz="2000" b="1" dirty="0" smtClean="0"/>
                <a:t>Community and Social Supports</a:t>
              </a:r>
              <a:endParaRPr lang="en-CA" sz="2000" b="1" dirty="0"/>
            </a:p>
          </p:txBody>
        </p:sp>
        <p:pic>
          <p:nvPicPr>
            <p:cNvPr id="2052" name="Picture 4" descr="C:\Users\Barry\AppData\Local\Microsoft\Windows\INetCache\IE\FNSKZEMP\Hand2[1]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4522" y="5029200"/>
              <a:ext cx="817844" cy="613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3438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90433" y="152400"/>
            <a:ext cx="8305800" cy="6248400"/>
            <a:chOff x="1447800" y="1066800"/>
            <a:chExt cx="6477000" cy="4474029"/>
          </a:xfrm>
        </p:grpSpPr>
        <p:sp>
          <p:nvSpPr>
            <p:cNvPr id="2" name="Oval 1"/>
            <p:cNvSpPr/>
            <p:nvPr/>
          </p:nvSpPr>
          <p:spPr>
            <a:xfrm>
              <a:off x="1447800" y="1371600"/>
              <a:ext cx="3581400" cy="2743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3" name="Oval 2"/>
            <p:cNvSpPr/>
            <p:nvPr/>
          </p:nvSpPr>
          <p:spPr>
            <a:xfrm>
              <a:off x="4343400" y="1066800"/>
              <a:ext cx="3581400" cy="2743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3249386" y="2797629"/>
              <a:ext cx="3581400" cy="2743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96965" y="1402985"/>
            <a:ext cx="685800" cy="94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56695">
            <a:off x="2946119" y="2962451"/>
            <a:ext cx="685800" cy="94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25842">
            <a:off x="5541781" y="2401726"/>
            <a:ext cx="685800" cy="94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 rot="21221100">
            <a:off x="1066800" y="1000304"/>
            <a:ext cx="254447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Primary </a:t>
            </a:r>
          </a:p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Care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77648" y="4267200"/>
            <a:ext cx="4238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Hospital Care  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1617445">
            <a:off x="4859963" y="1031996"/>
            <a:ext cx="416832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Community and </a:t>
            </a:r>
          </a:p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Social Care</a:t>
            </a:r>
            <a:endParaRPr 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7364" y="5638800"/>
            <a:ext cx="40325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solidFill>
                  <a:srgbClr val="7030A0"/>
                </a:solidFill>
                <a:latin typeface="+mj-lt"/>
              </a:rPr>
              <a:t>What Sector Swings </a:t>
            </a:r>
          </a:p>
          <a:p>
            <a:r>
              <a:rPr lang="en-CA" sz="3600" b="1" dirty="0" smtClean="0">
                <a:solidFill>
                  <a:srgbClr val="7030A0"/>
                </a:solidFill>
                <a:latin typeface="+mj-lt"/>
              </a:rPr>
              <a:t>The Needle?</a:t>
            </a:r>
            <a:endParaRPr lang="en-CA" sz="3600" b="1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608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483600" cy="1320800"/>
          </a:xfrm>
        </p:spPr>
        <p:txBody>
          <a:bodyPr>
            <a:normAutofit/>
          </a:bodyPr>
          <a:lstStyle/>
          <a:p>
            <a:r>
              <a:rPr lang="en-CA" dirty="0" smtClean="0"/>
              <a:t>Hospital admissions:</a:t>
            </a:r>
            <a:br>
              <a:rPr lang="en-CA" dirty="0" smtClean="0"/>
            </a:br>
            <a:r>
              <a:rPr lang="en-CA" sz="18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HOSPITAL ADMISSIONS </a:t>
            </a:r>
            <a:r>
              <a:rPr lang="en-CA" sz="1800" u="sng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BEFORE AND AFTER</a:t>
            </a:r>
            <a:r>
              <a:rPr lang="en-CA" sz="18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CP DATE OF FIRST VISIT- VISITS PER QUARTER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WCFHT 119 Langstaff Dr. Carp                                                 Dr. Barry Bruce, Paramedic Program Clinical Lead</a:t>
            </a:r>
            <a:endParaRPr lang="en-CA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8784394"/>
              </p:ext>
            </p:extLst>
          </p:nvPr>
        </p:nvGraphicFramePr>
        <p:xfrm>
          <a:off x="720179" y="2060621"/>
          <a:ext cx="6447234" cy="3556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Up Arrow 2"/>
          <p:cNvSpPr/>
          <p:nvPr/>
        </p:nvSpPr>
        <p:spPr>
          <a:xfrm>
            <a:off x="3636335" y="3604437"/>
            <a:ext cx="143540" cy="153108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3857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CA" dirty="0"/>
              <a:t>Funding Implications:</a:t>
            </a:r>
            <a:br>
              <a:rPr lang="en-CA" dirty="0"/>
            </a:br>
            <a:r>
              <a:rPr lang="en-CA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AGAINST AN ANNUAL COST OF $150,000 PER PARAMEDIC PILOT</a:t>
            </a:r>
            <a:endParaRPr lang="en-CA" sz="16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CA" dirty="0" smtClean="0"/>
              <a:t>The WCFHT saved ~ $1,500</a:t>
            </a:r>
          </a:p>
          <a:p>
            <a:r>
              <a:rPr lang="en-CA" dirty="0" smtClean="0"/>
              <a:t>The Ottawa Paramedic Service ~ $5,000</a:t>
            </a:r>
          </a:p>
          <a:p>
            <a:pPr marL="0" indent="0" algn="ctr">
              <a:buNone/>
            </a:pPr>
            <a:r>
              <a:rPr lang="en-CA" sz="4400" b="1" dirty="0" smtClean="0">
                <a:solidFill>
                  <a:schemeClr val="accent4">
                    <a:lumMod val="50000"/>
                  </a:schemeClr>
                </a:solidFill>
              </a:rPr>
              <a:t>The Hospital System ~ $450,000</a:t>
            </a:r>
          </a:p>
          <a:p>
            <a:pPr lvl="2"/>
            <a:r>
              <a:rPr lang="en-CA" sz="2800" dirty="0" smtClean="0"/>
              <a:t>Internal funding not available through Primary Care or Ottawa Paramedic Service</a:t>
            </a:r>
          </a:p>
          <a:p>
            <a:pPr lvl="2"/>
            <a:r>
              <a:rPr lang="en-CA" sz="2800" dirty="0" smtClean="0"/>
              <a:t>Savings </a:t>
            </a:r>
            <a:r>
              <a:rPr lang="en-CA" sz="2800" u="sng" dirty="0" smtClean="0"/>
              <a:t>justify</a:t>
            </a:r>
            <a:r>
              <a:rPr lang="en-CA" sz="2800" dirty="0" smtClean="0"/>
              <a:t> funding at the LHIN/MOHLTC level</a:t>
            </a:r>
            <a:endParaRPr lang="en-CA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WCFHT 119 Langstaff Dr. Carp                                                 Dr. Barry Bruce, Paramedic Program Clinical Lead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133" y="152401"/>
            <a:ext cx="711866" cy="129540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0033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036638"/>
          </a:xfrm>
        </p:spPr>
        <p:txBody>
          <a:bodyPr>
            <a:normAutofit fontScale="90000"/>
          </a:bodyPr>
          <a:lstStyle/>
          <a:p>
            <a:r>
              <a:rPr lang="en-CA" sz="3600" dirty="0" smtClean="0"/>
              <a:t>The cost of </a:t>
            </a:r>
            <a:r>
              <a:rPr lang="en-CA" sz="3600" dirty="0"/>
              <a:t>i</a:t>
            </a:r>
            <a:r>
              <a:rPr lang="en-CA" sz="3600" dirty="0" smtClean="0"/>
              <a:t>naction on the SDoH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066800"/>
            <a:ext cx="8458200" cy="47545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i="1" dirty="0"/>
              <a:t> “the most poor are twice as likely to suffer chronic illness and will die on average three years earlier than the most affluent</a:t>
            </a:r>
            <a:r>
              <a:rPr lang="en-CA" i="1" dirty="0" smtClean="0"/>
              <a:t>…..”</a:t>
            </a:r>
          </a:p>
          <a:p>
            <a:pPr marL="0" indent="0" algn="ctr">
              <a:buNone/>
            </a:pPr>
            <a:r>
              <a:rPr lang="en-CA" i="1" dirty="0" smtClean="0"/>
              <a:t>…Research</a:t>
            </a:r>
            <a:r>
              <a:rPr lang="en-CA" i="1" dirty="0"/>
              <a:t>, centred on the social determinants of health, culminated in the World Health Organisation making a series of recommendations in </a:t>
            </a:r>
            <a:r>
              <a:rPr lang="en-CA" i="1" dirty="0" smtClean="0"/>
              <a:t>it’s </a:t>
            </a:r>
            <a:r>
              <a:rPr lang="en-CA" i="1" dirty="0"/>
              <a:t>2008 Closing the Gap Within a Generation report</a:t>
            </a:r>
          </a:p>
          <a:p>
            <a:pPr marL="0" indent="0">
              <a:buNone/>
            </a:pPr>
            <a:endParaRPr lang="en-CA" sz="1600" dirty="0" smtClean="0"/>
          </a:p>
          <a:p>
            <a:pPr marL="0" indent="0">
              <a:buNone/>
            </a:pPr>
            <a:r>
              <a:rPr lang="en-CA" sz="1600" dirty="0"/>
              <a:t>	</a:t>
            </a:r>
            <a:r>
              <a:rPr lang="en-CA" sz="1600" dirty="0" smtClean="0"/>
              <a:t>			CHA-NATSEM </a:t>
            </a:r>
            <a:r>
              <a:rPr lang="en-CA" sz="1600" dirty="0"/>
              <a:t>Second Report on Health Inequalities </a:t>
            </a:r>
            <a:r>
              <a:rPr lang="en-CA" sz="1600" dirty="0" smtClean="0"/>
              <a:t>							Catholic </a:t>
            </a:r>
            <a:r>
              <a:rPr lang="en-CA" sz="1600" dirty="0"/>
              <a:t>Health Australia   2012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0994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>
            <a:normAutofit fontScale="90000"/>
          </a:bodyPr>
          <a:lstStyle/>
          <a:p>
            <a:r>
              <a:rPr lang="en-CA" sz="3600" dirty="0"/>
              <a:t>Translation </a:t>
            </a:r>
            <a:r>
              <a:rPr lang="en-CA" sz="3600" dirty="0" smtClean="0"/>
              <a:t>applied </a:t>
            </a:r>
            <a:r>
              <a:rPr lang="en-CA" sz="3600" dirty="0"/>
              <a:t>to the Canadian population….. </a:t>
            </a:r>
            <a:r>
              <a:rPr lang="en-CA" sz="3600" u="sng" dirty="0"/>
              <a:t>annual</a:t>
            </a:r>
            <a:r>
              <a:rPr lang="en-CA" sz="3600" dirty="0"/>
              <a:t> gains (hospitals and drugs)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2400" dirty="0">
                <a:solidFill>
                  <a:schemeClr val="accent2">
                    <a:lumMod val="50000"/>
                  </a:schemeClr>
                </a:solidFill>
              </a:rPr>
              <a:t># </a:t>
            </a:r>
            <a:r>
              <a:rPr lang="en-CA" sz="2400" dirty="0"/>
              <a:t>fewer admitted to hospital 	                                          </a:t>
            </a:r>
            <a:r>
              <a:rPr lang="en-CA" sz="2400" dirty="0" smtClean="0"/>
              <a:t> 94 </a:t>
            </a:r>
            <a:r>
              <a:rPr lang="en-CA" sz="2400" dirty="0"/>
              <a:t>thousand</a:t>
            </a:r>
          </a:p>
          <a:p>
            <a:pPr marL="0" indent="0">
              <a:buNone/>
            </a:pPr>
            <a:r>
              <a:rPr lang="en-CA" sz="2400" dirty="0">
                <a:solidFill>
                  <a:schemeClr val="accent3">
                    <a:lumMod val="50000"/>
                  </a:schemeClr>
                </a:solidFill>
              </a:rPr>
              <a:t>$</a:t>
            </a:r>
            <a:r>
              <a:rPr lang="en-CA" sz="2400" dirty="0"/>
              <a:t> </a:t>
            </a:r>
            <a:r>
              <a:rPr lang="en-CA" sz="2400" dirty="0" smtClean="0"/>
              <a:t>saved </a:t>
            </a:r>
            <a:r>
              <a:rPr lang="en-CA" sz="2400" dirty="0"/>
              <a:t>vis hospital admission reduction	</a:t>
            </a:r>
            <a:r>
              <a:rPr lang="en-CA" sz="2400" dirty="0" smtClean="0"/>
              <a:t>	  $</a:t>
            </a:r>
            <a:r>
              <a:rPr lang="en-CA" sz="2400" dirty="0"/>
              <a:t>3.6 Billion</a:t>
            </a:r>
          </a:p>
          <a:p>
            <a:pPr marL="0" indent="0">
              <a:buNone/>
            </a:pPr>
            <a:r>
              <a:rPr lang="en-CA" sz="2400" dirty="0">
                <a:solidFill>
                  <a:schemeClr val="accent2">
                    <a:lumMod val="50000"/>
                  </a:schemeClr>
                </a:solidFill>
              </a:rPr>
              <a:t>#</a:t>
            </a:r>
            <a:r>
              <a:rPr lang="en-CA" sz="2400" dirty="0"/>
              <a:t> </a:t>
            </a:r>
            <a:r>
              <a:rPr lang="en-CA" sz="2400" dirty="0" smtClean="0"/>
              <a:t>fewer </a:t>
            </a:r>
            <a:r>
              <a:rPr lang="en-CA" sz="2400" dirty="0"/>
              <a:t>Rx written 	                                          </a:t>
            </a:r>
            <a:r>
              <a:rPr lang="en-CA" sz="2400" dirty="0" smtClean="0"/>
              <a:t> 	   8.3 </a:t>
            </a:r>
            <a:r>
              <a:rPr lang="en-CA" sz="2400" dirty="0"/>
              <a:t>million</a:t>
            </a:r>
          </a:p>
          <a:p>
            <a:pPr marL="0" indent="0">
              <a:buNone/>
            </a:pPr>
            <a:r>
              <a:rPr lang="en-CA" sz="2400" dirty="0">
                <a:solidFill>
                  <a:schemeClr val="accent3">
                    <a:lumMod val="50000"/>
                  </a:schemeClr>
                </a:solidFill>
              </a:rPr>
              <a:t>$</a:t>
            </a:r>
            <a:r>
              <a:rPr lang="en-CA" sz="2400" dirty="0"/>
              <a:t> </a:t>
            </a:r>
            <a:r>
              <a:rPr lang="en-CA" sz="2400" dirty="0" smtClean="0"/>
              <a:t>saved </a:t>
            </a:r>
            <a:r>
              <a:rPr lang="en-CA" sz="2400" dirty="0"/>
              <a:t>via fewer scripts </a:t>
            </a:r>
            <a:r>
              <a:rPr lang="en-CA" sz="2400" dirty="0" smtClean="0"/>
              <a:t>	</a:t>
            </a:r>
            <a:r>
              <a:rPr lang="en-CA" sz="2400" dirty="0"/>
              <a:t>	                          </a:t>
            </a:r>
            <a:r>
              <a:rPr lang="en-CA" sz="2400" dirty="0" smtClean="0"/>
              <a:t>    $</a:t>
            </a:r>
            <a:r>
              <a:rPr lang="en-CA" sz="2400" dirty="0"/>
              <a:t>290 million</a:t>
            </a:r>
          </a:p>
          <a:p>
            <a:pPr marL="0" indent="0" algn="ctr">
              <a:buNone/>
            </a:pPr>
            <a:endParaRPr lang="en-CA" sz="2400" dirty="0"/>
          </a:p>
          <a:p>
            <a:pPr marL="0" indent="0" algn="ctr">
              <a:buNone/>
            </a:pPr>
            <a:r>
              <a:rPr lang="en-CA" sz="2400" i="1" dirty="0"/>
              <a:t>	</a:t>
            </a:r>
            <a:r>
              <a:rPr lang="en-CA" i="1" dirty="0" smtClean="0"/>
              <a:t>”</a:t>
            </a:r>
            <a:r>
              <a:rPr lang="en-CA" i="1" dirty="0"/>
              <a:t>These remarkable economic gains are only part of the equation. The real opportunity for action on social determinants is the improvements that can be made to people’s health and well-being.”</a:t>
            </a:r>
          </a:p>
          <a:p>
            <a:endParaRPr lang="en-CA" sz="2400" dirty="0"/>
          </a:p>
        </p:txBody>
      </p:sp>
      <p:sp>
        <p:nvSpPr>
          <p:cNvPr id="7" name="Right Arrow 6"/>
          <p:cNvSpPr/>
          <p:nvPr/>
        </p:nvSpPr>
        <p:spPr>
          <a:xfrm>
            <a:off x="4191000" y="1905000"/>
            <a:ext cx="2209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Right Arrow 7"/>
          <p:cNvSpPr/>
          <p:nvPr/>
        </p:nvSpPr>
        <p:spPr>
          <a:xfrm>
            <a:off x="5410200" y="2209800"/>
            <a:ext cx="1371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Right Arrow 8"/>
          <p:cNvSpPr/>
          <p:nvPr/>
        </p:nvSpPr>
        <p:spPr>
          <a:xfrm>
            <a:off x="2819400" y="2667000"/>
            <a:ext cx="30480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124200"/>
            <a:ext cx="307816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28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Collectively turning our focus on </a:t>
            </a:r>
            <a:r>
              <a:rPr lang="en-CA" i="1" dirty="0"/>
              <a:t>i</a:t>
            </a:r>
            <a:r>
              <a:rPr lang="en-CA" i="1" dirty="0" smtClean="0"/>
              <a:t>solation</a:t>
            </a:r>
            <a:r>
              <a:rPr lang="en-CA" dirty="0" smtClean="0"/>
              <a:t> as a key determinant of health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4692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066800"/>
            <a:ext cx="88392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 smtClean="0"/>
              <a:t>“Loneliness </a:t>
            </a:r>
            <a:r>
              <a:rPr lang="en-CA" sz="2400" dirty="0"/>
              <a:t>and Social Isolation as Risk Factors for Mortality: A Meta-Analytic </a:t>
            </a:r>
            <a:r>
              <a:rPr lang="en-CA" sz="2400" dirty="0" smtClean="0"/>
              <a:t>Review” Julianne </a:t>
            </a:r>
            <a:r>
              <a:rPr lang="en-CA" sz="2400" dirty="0"/>
              <a:t>Holt-Lunstad1  </a:t>
            </a:r>
            <a:endParaRPr lang="en-CA" sz="2400" dirty="0" smtClean="0"/>
          </a:p>
          <a:p>
            <a:pPr algn="ctr"/>
            <a:r>
              <a:rPr lang="en-CA" sz="2400" dirty="0" smtClean="0"/>
              <a:t>				</a:t>
            </a:r>
            <a:r>
              <a:rPr lang="en-CA" sz="1600" dirty="0" smtClean="0"/>
              <a:t>(</a:t>
            </a:r>
            <a:r>
              <a:rPr lang="en-CA" sz="1600" dirty="0"/>
              <a:t>Brigham Young University -  2015)</a:t>
            </a:r>
          </a:p>
          <a:p>
            <a:endParaRPr lang="en-CA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2400" dirty="0" smtClean="0"/>
              <a:t>Studies that provided </a:t>
            </a:r>
            <a:r>
              <a:rPr lang="en-CA" sz="2400" dirty="0"/>
              <a:t>quantitative data </a:t>
            </a:r>
            <a:r>
              <a:rPr lang="en-CA" sz="2400" dirty="0" smtClean="0"/>
              <a:t>on mortality </a:t>
            </a:r>
            <a:r>
              <a:rPr lang="en-CA" sz="2400" dirty="0"/>
              <a:t>as affected by </a:t>
            </a:r>
            <a:r>
              <a:rPr lang="en-CA" sz="2400" b="1" dirty="0"/>
              <a:t>loneliness, social isolation, or living </a:t>
            </a:r>
            <a:r>
              <a:rPr lang="en-CA" sz="2400" b="1" dirty="0" smtClean="0"/>
              <a:t>alone</a:t>
            </a:r>
            <a:r>
              <a:rPr lang="en-CA" sz="2400" dirty="0" smtClean="0"/>
              <a:t>……. </a:t>
            </a:r>
            <a:r>
              <a:rPr lang="en-CA" sz="2400" dirty="0"/>
              <a:t>weighted average effect sizes were as follows: social </a:t>
            </a:r>
            <a:r>
              <a:rPr lang="en-CA" sz="2400" dirty="0" smtClean="0"/>
              <a:t>isolation…   loneliness…… and </a:t>
            </a:r>
            <a:r>
              <a:rPr lang="en-CA" sz="2400" dirty="0"/>
              <a:t>living </a:t>
            </a:r>
            <a:r>
              <a:rPr lang="en-CA" sz="2400" dirty="0" smtClean="0"/>
              <a:t>alone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2400" dirty="0"/>
              <a:t>	</a:t>
            </a:r>
            <a:r>
              <a:rPr lang="en-CA" sz="2400" dirty="0" smtClean="0"/>
              <a:t> leading to an average </a:t>
            </a:r>
            <a:r>
              <a:rPr lang="en-CA" sz="2400" dirty="0"/>
              <a:t>of </a:t>
            </a:r>
            <a:r>
              <a:rPr lang="en-CA" sz="2400" b="1" dirty="0"/>
              <a:t>29%, 26%, and 32% </a:t>
            </a:r>
            <a:r>
              <a:rPr lang="en-CA" sz="2400" b="1" dirty="0" smtClean="0"/>
              <a:t>increased likelihood </a:t>
            </a:r>
            <a:r>
              <a:rPr lang="en-CA" sz="2400" b="1" dirty="0"/>
              <a:t>of mortality, </a:t>
            </a:r>
            <a:r>
              <a:rPr lang="en-CA" sz="2400" dirty="0" smtClean="0"/>
              <a:t>respectively……  Results </a:t>
            </a:r>
            <a:r>
              <a:rPr lang="en-CA" sz="2400" dirty="0"/>
              <a:t>remain consistent across gender, length of follow-up, and world </a:t>
            </a:r>
            <a:r>
              <a:rPr lang="en-CA" sz="2400" dirty="0" smtClean="0"/>
              <a:t>region</a:t>
            </a:r>
            <a:endParaRPr lang="en-C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/>
          </a:p>
          <a:p>
            <a:pPr algn="ctr"/>
            <a:r>
              <a:rPr lang="en-CA" sz="2400" i="1" dirty="0" smtClean="0"/>
              <a:t>Isolation… risk </a:t>
            </a:r>
            <a:r>
              <a:rPr lang="en-CA" sz="2400" i="1" dirty="0"/>
              <a:t>for mortality is </a:t>
            </a:r>
            <a:r>
              <a:rPr lang="en-CA" sz="2400" b="1" dirty="0"/>
              <a:t>comparable with well-established risk factors for </a:t>
            </a:r>
            <a:r>
              <a:rPr lang="en-CA" sz="2400" b="1" dirty="0" smtClean="0"/>
              <a:t>mortality</a:t>
            </a:r>
            <a:endParaRPr lang="en-CA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381000"/>
            <a:ext cx="8646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/>
              <a:t>Important Research: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69587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/>
              <a:t>October </a:t>
            </a:r>
            <a:r>
              <a:rPr lang="en-CA" sz="4000" b="1" dirty="0" smtClean="0"/>
              <a:t>2015</a:t>
            </a:r>
            <a:endParaRPr lang="en-CA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3999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CA" sz="2800" dirty="0" smtClean="0"/>
          </a:p>
          <a:p>
            <a:pPr marL="0" indent="0">
              <a:buNone/>
            </a:pPr>
            <a:r>
              <a:rPr lang="en-CA" sz="2800" dirty="0" smtClean="0"/>
              <a:t>Undertook a point </a:t>
            </a:r>
            <a:r>
              <a:rPr lang="en-CA" sz="2800" dirty="0"/>
              <a:t>in time assessment of the </a:t>
            </a:r>
            <a:r>
              <a:rPr lang="en-CA" sz="2800" dirty="0" smtClean="0"/>
              <a:t>organizational </a:t>
            </a:r>
            <a:r>
              <a:rPr lang="en-CA" sz="2800" dirty="0"/>
              <a:t>situation in the community;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2800" dirty="0" smtClean="0"/>
              <a:t>We </a:t>
            </a:r>
            <a:r>
              <a:rPr lang="en-CA" sz="2800" dirty="0"/>
              <a:t>let </a:t>
            </a:r>
            <a:r>
              <a:rPr lang="en-CA" sz="2800" dirty="0" smtClean="0"/>
              <a:t>community down</a:t>
            </a:r>
            <a:r>
              <a:rPr lang="en-CA" sz="2800" dirty="0"/>
              <a:t>; it was </a:t>
            </a:r>
            <a:r>
              <a:rPr lang="en-CA" sz="2800" dirty="0" smtClean="0"/>
              <a:t>"easier </a:t>
            </a:r>
            <a:r>
              <a:rPr lang="en-CA" sz="2800" dirty="0"/>
              <a:t>not to work </a:t>
            </a:r>
            <a:r>
              <a:rPr lang="en-CA" sz="2800" i="1" u="sng" dirty="0"/>
              <a:t>there</a:t>
            </a:r>
            <a:r>
              <a:rPr lang="en-CA" sz="2800" dirty="0"/>
              <a:t>" </a:t>
            </a:r>
            <a:endParaRPr lang="en-CA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CA" sz="2800" dirty="0" smtClean="0"/>
              <a:t>United </a:t>
            </a:r>
            <a:r>
              <a:rPr lang="en-CA" sz="2800" dirty="0"/>
              <a:t>Way </a:t>
            </a:r>
            <a:r>
              <a:rPr lang="en-CA" sz="2800" dirty="0" smtClean="0"/>
              <a:t>Ottawa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CA" sz="2400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en-CA" sz="2800" dirty="0" smtClean="0"/>
              <a:t>So much potential for wraparound services</a:t>
            </a:r>
            <a:r>
              <a:rPr lang="en-CA" sz="2800" dirty="0"/>
              <a:t>: </a:t>
            </a:r>
            <a:r>
              <a:rPr lang="en-CA" sz="2800" dirty="0" smtClean="0"/>
              <a:t>shifting </a:t>
            </a:r>
            <a:r>
              <a:rPr lang="en-CA" sz="2800" dirty="0"/>
              <a:t>sands </a:t>
            </a:r>
            <a:r>
              <a:rPr lang="en-CA" sz="2800" dirty="0" smtClean="0"/>
              <a:t>– changing provincial </a:t>
            </a:r>
            <a:r>
              <a:rPr lang="en-CA" sz="2800" dirty="0"/>
              <a:t>landscapes, </a:t>
            </a:r>
            <a:r>
              <a:rPr lang="en-CA" sz="2800" dirty="0" smtClean="0"/>
              <a:t>existing </a:t>
            </a:r>
            <a:r>
              <a:rPr lang="en-CA" sz="2800" dirty="0"/>
              <a:t>inventory of strengths and assets</a:t>
            </a:r>
          </a:p>
          <a:p>
            <a:pPr>
              <a:buFont typeface="Wingdings" panose="05000000000000000000" pitchFamily="2" charset="2"/>
              <a:buChar char="Ø"/>
            </a:pPr>
            <a:endParaRPr lang="en-CA" sz="2800" dirty="0"/>
          </a:p>
          <a:p>
            <a:pPr marL="0" indent="0">
              <a:buNone/>
            </a:pPr>
            <a:r>
              <a:rPr lang="en-CA" sz="2800" dirty="0"/>
              <a:t>Amalgamation "Hangover", service reductions, </a:t>
            </a:r>
            <a:r>
              <a:rPr lang="en-CA" sz="2800" dirty="0" smtClean="0"/>
              <a:t>cynicism</a:t>
            </a:r>
            <a:endParaRPr lang="en-CA" sz="2800" dirty="0"/>
          </a:p>
          <a:p>
            <a:pPr marL="0" indent="0">
              <a:buNone/>
            </a:pPr>
            <a:endParaRPr lang="en-CA" sz="2800" dirty="0" smtClean="0"/>
          </a:p>
        </p:txBody>
      </p:sp>
    </p:spTree>
    <p:extLst>
      <p:ext uri="{BB962C8B-B14F-4D97-AF65-F5344CB8AC3E}">
        <p14:creationId xmlns:p14="http://schemas.microsoft.com/office/powerpoint/2010/main" val="4093332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971800" y="1219200"/>
            <a:ext cx="48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CA" dirty="0"/>
          </a:p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CA" dirty="0"/>
              <a:t> </a:t>
            </a:r>
            <a:br>
              <a:rPr lang="en-CA" dirty="0"/>
            </a:br>
            <a:r>
              <a:rPr lang="en-CA" dirty="0" smtClean="0"/>
              <a:t>Smoking?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CA" sz="5100" dirty="0" smtClean="0"/>
          </a:p>
          <a:p>
            <a:pPr marL="0" indent="0">
              <a:buNone/>
            </a:pPr>
            <a:endParaRPr lang="en-CA" sz="5100" dirty="0"/>
          </a:p>
          <a:p>
            <a:pPr marL="0" indent="0" algn="ctr">
              <a:buNone/>
            </a:pPr>
            <a:r>
              <a:rPr lang="en-CA" sz="9800" i="1" dirty="0"/>
              <a:t>“Smoking imposes a huge economic burden on society— currently up to 15% of total healthcare costs in developed countries”</a:t>
            </a:r>
          </a:p>
          <a:p>
            <a:pPr marL="0" indent="0">
              <a:buNone/>
            </a:pPr>
            <a:endParaRPr lang="en-CA" sz="9800" dirty="0"/>
          </a:p>
          <a:p>
            <a:pPr marL="0" indent="0">
              <a:buNone/>
            </a:pPr>
            <a:r>
              <a:rPr lang="en-CA" sz="9800" dirty="0" smtClean="0"/>
              <a:t>		Translation </a:t>
            </a:r>
            <a:r>
              <a:rPr lang="en-CA" sz="9800" dirty="0"/>
              <a:t>to Canada  - Total Healthcare costs </a:t>
            </a:r>
            <a:r>
              <a:rPr lang="en-CA" sz="9800" dirty="0" smtClean="0"/>
              <a:t>		in </a:t>
            </a:r>
            <a:r>
              <a:rPr lang="en-CA" sz="9800" dirty="0"/>
              <a:t>Canada </a:t>
            </a:r>
            <a:r>
              <a:rPr lang="en-CA" sz="9800" dirty="0" smtClean="0"/>
              <a:t>were  about </a:t>
            </a:r>
            <a:r>
              <a:rPr lang="en-CA" sz="9800" dirty="0"/>
              <a:t>$219 billion in 2015 – </a:t>
            </a:r>
            <a:r>
              <a:rPr lang="en-CA" sz="9800" dirty="0" smtClean="0"/>
              <a:t>		15</a:t>
            </a:r>
            <a:r>
              <a:rPr lang="en-CA" sz="9800" dirty="0"/>
              <a:t>% of that would be </a:t>
            </a:r>
            <a:r>
              <a:rPr lang="en-CA" sz="9800" dirty="0" smtClean="0"/>
              <a:t>about </a:t>
            </a:r>
            <a:r>
              <a:rPr lang="en-CA" sz="9800" dirty="0"/>
              <a:t>$31.5 </a:t>
            </a:r>
            <a:r>
              <a:rPr lang="en-CA" sz="9800" dirty="0" smtClean="0"/>
              <a:t>billion annually</a:t>
            </a:r>
            <a:endParaRPr lang="en-CA" sz="9800" dirty="0"/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endParaRPr lang="en-CA" sz="2000" dirty="0" smtClean="0"/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endParaRPr lang="en-CA" sz="2000" dirty="0" smtClean="0"/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endParaRPr lang="en-CA" sz="2000" dirty="0" smtClean="0"/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endParaRPr lang="en-CA" sz="2000" dirty="0" smtClean="0"/>
          </a:p>
          <a:p>
            <a:pPr marL="0" indent="0">
              <a:buNone/>
            </a:pPr>
            <a:endParaRPr lang="en-CA" sz="2000" dirty="0"/>
          </a:p>
          <a:p>
            <a:pPr marL="0" indent="0" algn="r">
              <a:buNone/>
            </a:pPr>
            <a:endParaRPr lang="en-CA" sz="2000" dirty="0" smtClean="0"/>
          </a:p>
          <a:p>
            <a:pPr marL="0" indent="0" algn="r">
              <a:buNone/>
            </a:pPr>
            <a:r>
              <a:rPr lang="en-CA" sz="2000" dirty="0"/>
              <a:t>	</a:t>
            </a:r>
            <a:r>
              <a:rPr lang="en-CA" sz="2000" dirty="0" smtClean="0"/>
              <a:t>				</a:t>
            </a:r>
            <a:r>
              <a:rPr lang="en-CA" sz="2900" dirty="0" smtClean="0"/>
              <a:t>Economics of smoking cessation Steve Parrott – 20014 BMJ</a:t>
            </a:r>
            <a:endParaRPr lang="en-CA" sz="2900" dirty="0"/>
          </a:p>
        </p:txBody>
      </p:sp>
    </p:spTree>
    <p:extLst>
      <p:ext uri="{BB962C8B-B14F-4D97-AF65-F5344CB8AC3E}">
        <p14:creationId xmlns:p14="http://schemas.microsoft.com/office/powerpoint/2010/main" val="222408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219200"/>
            <a:ext cx="88392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CA" baseline="30000" dirty="0">
              <a:cs typeface="Times New Roman"/>
            </a:endParaRPr>
          </a:p>
          <a:p>
            <a:pPr algn="ctr"/>
            <a:endParaRPr lang="en-CA" sz="3600" baseline="30000" dirty="0" smtClean="0">
              <a:cs typeface="Times New Roman"/>
            </a:endParaRPr>
          </a:p>
          <a:p>
            <a:pPr algn="ctr"/>
            <a:r>
              <a:rPr lang="en-CA" sz="3600" baseline="30000" dirty="0" smtClean="0">
                <a:cs typeface="Times New Roman"/>
              </a:rPr>
              <a:t>“</a:t>
            </a:r>
            <a:r>
              <a:rPr lang="en-CA" sz="3600" i="1" dirty="0"/>
              <a:t>Total health care costs </a:t>
            </a:r>
            <a:r>
              <a:rPr lang="en-CA" sz="3600" i="1" dirty="0" smtClean="0"/>
              <a:t>…” </a:t>
            </a:r>
          </a:p>
          <a:p>
            <a:endParaRPr lang="en-CA" sz="2800" dirty="0" smtClean="0"/>
          </a:p>
          <a:p>
            <a:pPr algn="ctr"/>
            <a:r>
              <a:rPr lang="en-CA" sz="2800" dirty="0" smtClean="0"/>
              <a:t>When </a:t>
            </a:r>
            <a:r>
              <a:rPr lang="en-CA" sz="2800" dirty="0"/>
              <a:t>costs of prescription drugs covered by the Ontario Drug Benefit Program were included, the </a:t>
            </a:r>
            <a:r>
              <a:rPr lang="en-CA" sz="2800" i="1" u="sng" dirty="0"/>
              <a:t>adjusted</a:t>
            </a:r>
            <a:r>
              <a:rPr lang="en-CA" sz="2800" dirty="0"/>
              <a:t> annual costs were </a:t>
            </a:r>
            <a:r>
              <a:rPr lang="en-CA" sz="2800" dirty="0">
                <a:solidFill>
                  <a:schemeClr val="accent2">
                    <a:lumMod val="50000"/>
                  </a:schemeClr>
                </a:solidFill>
              </a:rPr>
              <a:t>23% higher </a:t>
            </a:r>
            <a:r>
              <a:rPr lang="en-CA" sz="2800" dirty="0"/>
              <a:t>in households with marginal food insecurity (95% CI 16%-31%), </a:t>
            </a:r>
            <a:r>
              <a:rPr lang="en-CA" sz="2800" dirty="0">
                <a:solidFill>
                  <a:schemeClr val="accent2">
                    <a:lumMod val="50000"/>
                  </a:schemeClr>
                </a:solidFill>
              </a:rPr>
              <a:t>49% higher in those with moderate food insecurity</a:t>
            </a:r>
            <a:r>
              <a:rPr lang="en-CA" sz="2800" dirty="0"/>
              <a:t> (95% CI 41%-57%) and </a:t>
            </a:r>
            <a:r>
              <a:rPr lang="en-CA" sz="2800" dirty="0">
                <a:solidFill>
                  <a:schemeClr val="accent2">
                    <a:lumMod val="50000"/>
                  </a:schemeClr>
                </a:solidFill>
              </a:rPr>
              <a:t>121% higher in those with severe food insecurity</a:t>
            </a:r>
            <a:r>
              <a:rPr lang="en-CA" sz="2800" dirty="0"/>
              <a:t> (95% CI 107%-136</a:t>
            </a:r>
            <a:r>
              <a:rPr lang="en-CA" sz="2800" dirty="0" smtClean="0"/>
              <a:t>%).”</a:t>
            </a:r>
          </a:p>
          <a:p>
            <a:endParaRPr lang="en-CA" sz="2800" b="1" dirty="0"/>
          </a:p>
          <a:p>
            <a:r>
              <a:rPr lang="en-CA" u="sng" dirty="0" smtClean="0">
                <a:solidFill>
                  <a:srgbClr val="0000FF"/>
                </a:solidFill>
                <a:ea typeface="Calibri"/>
                <a:cs typeface="Times New Roman"/>
                <a:hlinkClick r:id="rId2" tooltip="CMAJ : Canadian Medical Association journal = journal de l'Association medicale canadienne."/>
              </a:rPr>
              <a:t> CMAJ</a:t>
            </a:r>
            <a:r>
              <a:rPr lang="en-CA" u="sng" dirty="0">
                <a:solidFill>
                  <a:srgbClr val="0000FF"/>
                </a:solidFill>
                <a:ea typeface="Calibri"/>
                <a:cs typeface="Times New Roman"/>
                <a:hlinkClick r:id="rId2" tooltip="CMAJ : Canadian Medical Association journal = journal de l'Association medicale canadienne."/>
              </a:rPr>
              <a:t>.</a:t>
            </a:r>
            <a:r>
              <a:rPr lang="en-CA" dirty="0">
                <a:ea typeface="Calibri"/>
                <a:cs typeface="Times New Roman"/>
              </a:rPr>
              <a:t> 2015 Oct 6;187(14)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533400"/>
            <a:ext cx="8915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CA" sz="4000" dirty="0" smtClean="0">
                <a:ea typeface="Calibri"/>
                <a:cs typeface="Times New Roman"/>
              </a:rPr>
              <a:t>Food </a:t>
            </a:r>
            <a:r>
              <a:rPr lang="en-CA" sz="4000" dirty="0">
                <a:ea typeface="Calibri"/>
                <a:cs typeface="Times New Roman"/>
              </a:rPr>
              <a:t>insecurity </a:t>
            </a:r>
            <a:r>
              <a:rPr lang="en-CA" sz="4000" dirty="0" smtClean="0">
                <a:ea typeface="Calibri"/>
                <a:cs typeface="Times New Roman"/>
              </a:rPr>
              <a:t>&amp; annual health care costs</a:t>
            </a:r>
            <a:endParaRPr lang="en-CA" sz="4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3027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 smtClean="0"/>
              <a:t>What’s the point? And, why  focus on Isolation next?</a:t>
            </a:r>
            <a:endParaRPr lang="en-CA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2286000"/>
            <a:ext cx="86868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i="1" dirty="0" smtClean="0"/>
              <a:t>If  loneliness, social isolation and food insecurity are anywhere </a:t>
            </a:r>
            <a:r>
              <a:rPr lang="en-CA" sz="2800" b="1" i="1" dirty="0"/>
              <a:t>close to being as </a:t>
            </a:r>
            <a:r>
              <a:rPr lang="en-CA" sz="2800" b="1" i="1" dirty="0">
                <a:solidFill>
                  <a:schemeClr val="accent2"/>
                </a:solidFill>
              </a:rPr>
              <a:t>risky </a:t>
            </a:r>
            <a:r>
              <a:rPr lang="en-CA" sz="2800" b="1" i="1" dirty="0"/>
              <a:t>as cigarette </a:t>
            </a:r>
            <a:r>
              <a:rPr lang="en-CA" sz="2800" b="1" i="1" dirty="0" smtClean="0"/>
              <a:t>smoking…</a:t>
            </a:r>
          </a:p>
          <a:p>
            <a:pPr algn="ctr"/>
            <a:endParaRPr lang="en-CA" sz="3200" b="1" i="1" dirty="0"/>
          </a:p>
          <a:p>
            <a:pPr algn="ctr"/>
            <a:r>
              <a:rPr lang="en-CA" sz="3200" b="1" i="1" dirty="0"/>
              <a:t>H</a:t>
            </a:r>
            <a:r>
              <a:rPr lang="en-CA" sz="3200" b="1" i="1" dirty="0" smtClean="0"/>
              <a:t>ealthcare </a:t>
            </a:r>
            <a:r>
              <a:rPr lang="en-CA" sz="3200" b="1" i="1" dirty="0"/>
              <a:t>cost implications are in the </a:t>
            </a:r>
            <a:r>
              <a:rPr lang="en-CA" sz="3200" b="1" i="1" dirty="0" smtClean="0"/>
              <a:t>billions </a:t>
            </a:r>
            <a:r>
              <a:rPr lang="en-CA" sz="3200" b="1" i="1" dirty="0"/>
              <a:t>of dollars </a:t>
            </a:r>
            <a:r>
              <a:rPr lang="en-CA" sz="3200" b="1" i="1" dirty="0" smtClean="0"/>
              <a:t>annually!</a:t>
            </a:r>
          </a:p>
          <a:p>
            <a:pPr algn="ctr"/>
            <a:endParaRPr lang="en-CA" sz="3200" b="1" i="1" dirty="0" smtClean="0"/>
          </a:p>
          <a:p>
            <a:pPr algn="ctr"/>
            <a:r>
              <a:rPr lang="en-CA" sz="3200" b="1" i="1" dirty="0" smtClean="0"/>
              <a:t>…and let’s not discount the importance of a degraded </a:t>
            </a:r>
            <a:r>
              <a:rPr lang="en-CA" sz="3200" b="1" i="1" dirty="0"/>
              <a:t>quality of life</a:t>
            </a:r>
          </a:p>
        </p:txBody>
      </p:sp>
    </p:spTree>
    <p:extLst>
      <p:ext uri="{BB962C8B-B14F-4D97-AF65-F5344CB8AC3E}">
        <p14:creationId xmlns:p14="http://schemas.microsoft.com/office/powerpoint/2010/main" val="194253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Questions for you?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71800"/>
            <a:ext cx="8382000" cy="3154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3600" dirty="0" smtClean="0"/>
              <a:t>	2) How might we make the business 	case for community based programs 	which are focused on the amelioration 	of DOH</a:t>
            </a:r>
            <a:r>
              <a:rPr lang="en-CA" dirty="0" smtClean="0"/>
              <a:t>? 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1"/>
            <a:ext cx="8229600" cy="11429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 smtClean="0"/>
              <a:t>	</a:t>
            </a:r>
            <a:r>
              <a:rPr lang="en-CA" sz="3600" dirty="0" smtClean="0"/>
              <a:t>1) How successful will proposals be if 	there is no economic upside?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1369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6002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7200" dirty="0" smtClean="0"/>
              <a:t>THE END</a:t>
            </a:r>
            <a:endParaRPr lang="en-CA" sz="7200" dirty="0"/>
          </a:p>
        </p:txBody>
      </p:sp>
    </p:spTree>
    <p:extLst>
      <p:ext uri="{BB962C8B-B14F-4D97-AF65-F5344CB8AC3E}">
        <p14:creationId xmlns:p14="http://schemas.microsoft.com/office/powerpoint/2010/main" val="296167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0"/>
            <a:ext cx="1072896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36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 smtClean="0"/>
              <a:t>Preconditions for change</a:t>
            </a:r>
            <a:endParaRPr lang="en-CA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800" dirty="0" smtClean="0"/>
              <a:t>The </a:t>
            </a:r>
            <a:r>
              <a:rPr lang="en-CA" sz="2800" dirty="0"/>
              <a:t>perfect storm </a:t>
            </a:r>
            <a:r>
              <a:rPr lang="en-CA" sz="2800" dirty="0" smtClean="0"/>
              <a:t>... or </a:t>
            </a:r>
            <a:r>
              <a:rPr lang="en-CA" sz="2800" dirty="0"/>
              <a:t>a great opportunity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2800" dirty="0"/>
              <a:t> </a:t>
            </a:r>
            <a:r>
              <a:rPr lang="en-CA" sz="2800" dirty="0" smtClean="0"/>
              <a:t>The </a:t>
            </a:r>
            <a:r>
              <a:rPr lang="en-CA" sz="2800" dirty="0"/>
              <a:t>"plan" to </a:t>
            </a:r>
            <a:r>
              <a:rPr lang="en-CA" sz="2800" dirty="0" smtClean="0"/>
              <a:t>engage</a:t>
            </a:r>
            <a:endParaRPr lang="en-CA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CA" sz="2800" dirty="0" smtClean="0"/>
              <a:t>"</a:t>
            </a:r>
            <a:r>
              <a:rPr lang="en-CA" sz="2800" dirty="0"/>
              <a:t>With," not </a:t>
            </a:r>
            <a:r>
              <a:rPr lang="en-CA" sz="2800" dirty="0" smtClean="0"/>
              <a:t>for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2800" dirty="0"/>
              <a:t>C</a:t>
            </a:r>
            <a:r>
              <a:rPr lang="en-CA" sz="2800" dirty="0" smtClean="0"/>
              <a:t>ollaboration with community and partners</a:t>
            </a:r>
            <a:endParaRPr lang="en-CA" sz="2800" dirty="0"/>
          </a:p>
          <a:p>
            <a:pPr marL="0" indent="0">
              <a:buNone/>
            </a:pPr>
            <a:r>
              <a:rPr lang="en-CA" sz="2800" dirty="0" smtClean="0"/>
              <a:t>	"</a:t>
            </a:r>
            <a:r>
              <a:rPr lang="en-CA" sz="2800" dirty="0"/>
              <a:t>Preconditions" for transformational change: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CA" sz="2800" dirty="0"/>
              <a:t>Leveraging of key relationships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CA" sz="2800" dirty="0"/>
              <a:t>Results exceeded expectations</a:t>
            </a:r>
          </a:p>
          <a:p>
            <a:endParaRPr lang="en-CA" sz="2800" dirty="0"/>
          </a:p>
          <a:p>
            <a:pPr marL="0" indent="0">
              <a:buNone/>
            </a:pP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976801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b="1" dirty="0" smtClean="0"/>
              <a:t>Community Feedback Cycle</a:t>
            </a: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sz="3000" dirty="0" smtClean="0"/>
              <a:t>Planning for engagement; whole system approach</a:t>
            </a:r>
          </a:p>
          <a:p>
            <a:pPr marL="0" indent="0">
              <a:buNone/>
            </a:pPr>
            <a:r>
              <a:rPr lang="en-CA" sz="3000" dirty="0" smtClean="0"/>
              <a:t>Multiple </a:t>
            </a:r>
            <a:r>
              <a:rPr lang="en-CA" sz="3000" dirty="0"/>
              <a:t>channels of </a:t>
            </a:r>
            <a:r>
              <a:rPr lang="en-CA" sz="3000" dirty="0" smtClean="0"/>
              <a:t>feedback to ensure diversity of voice</a:t>
            </a:r>
            <a:endParaRPr lang="en-CA" sz="3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3000" dirty="0" smtClean="0"/>
              <a:t>Results: Task </a:t>
            </a:r>
            <a:r>
              <a:rPr lang="en-CA" sz="3000" dirty="0"/>
              <a:t>force of champions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3000" dirty="0" smtClean="0"/>
              <a:t>Straw </a:t>
            </a:r>
            <a:r>
              <a:rPr lang="en-CA" sz="3000" dirty="0"/>
              <a:t>dog; </a:t>
            </a:r>
            <a:r>
              <a:rPr lang="en-CA" sz="3000" dirty="0" smtClean="0"/>
              <a:t>Implementation, feedback loop, stakeholders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CA" sz="2400" dirty="0"/>
          </a:p>
          <a:p>
            <a:pPr marL="0" indent="0">
              <a:buNone/>
            </a:pPr>
            <a:r>
              <a:rPr lang="en-CA" dirty="0" smtClean="0"/>
              <a:t>Partnerships </a:t>
            </a:r>
            <a:r>
              <a:rPr lang="en-CA" dirty="0"/>
              <a:t>and Bricks and Mortar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3200" dirty="0"/>
              <a:t>More than just paying "lip service" - we start "walking the </a:t>
            </a:r>
            <a:r>
              <a:rPr lang="en-CA" sz="3200" dirty="0" smtClean="0"/>
              <a:t>talk“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3200" dirty="0" smtClean="0"/>
              <a:t>Priorities and the response have evolved beyond the deliverables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3200" dirty="0" smtClean="0"/>
              <a:t>Co-production of services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966053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Co-Production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CA" dirty="0" smtClean="0"/>
              <a:t>The term </a:t>
            </a:r>
            <a:r>
              <a:rPr lang="en-CA" dirty="0"/>
              <a:t>co-production comes from </a:t>
            </a:r>
            <a:r>
              <a:rPr lang="en-CA" dirty="0" smtClean="0"/>
              <a:t>economics</a:t>
            </a:r>
          </a:p>
          <a:p>
            <a:pPr marL="0" indent="0" algn="ctr">
              <a:buNone/>
            </a:pPr>
            <a:r>
              <a:rPr lang="en-CA" i="1" dirty="0" smtClean="0"/>
              <a:t>“Emphasises </a:t>
            </a:r>
            <a:r>
              <a:rPr lang="en-CA" i="1" dirty="0"/>
              <a:t>the importance of the collaboration between service providers and users….It is also known as co-creating services, whereby service recipients are involved in different stages of the process, including planning, design, delivery and audit of a public </a:t>
            </a:r>
            <a:r>
              <a:rPr lang="en-CA" i="1" dirty="0" smtClean="0"/>
              <a:t>service</a:t>
            </a:r>
            <a:r>
              <a:rPr lang="en-CA" dirty="0" smtClean="0"/>
              <a:t>”</a:t>
            </a:r>
            <a:endParaRPr lang="en-CA" dirty="0"/>
          </a:p>
          <a:p>
            <a:pPr marL="0" indent="0">
              <a:buNone/>
            </a:pPr>
            <a:r>
              <a:rPr lang="en-CA" dirty="0" smtClean="0"/>
              <a:t>					</a:t>
            </a:r>
            <a:r>
              <a:rPr lang="en-CA" sz="1300" dirty="0" smtClean="0"/>
              <a:t>(</a:t>
            </a:r>
            <a:r>
              <a:rPr lang="en-CA" sz="1300" dirty="0"/>
              <a:t>Boyle, Clarke and Burns 2006a; Needham and Carr, 2009).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23362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4000" b="1" dirty="0" smtClean="0"/>
              <a:t>Unexpected outcomes of consultation</a:t>
            </a:r>
            <a:endParaRPr lang="en-CA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sz="2800" dirty="0" smtClean="0"/>
          </a:p>
          <a:p>
            <a:pPr marL="0" indent="0">
              <a:buNone/>
            </a:pPr>
            <a:r>
              <a:rPr lang="en-CA" dirty="0"/>
              <a:t>Leveraged opportunities, including: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 smtClean="0"/>
              <a:t>	Federal </a:t>
            </a:r>
            <a:r>
              <a:rPr lang="en-CA" dirty="0"/>
              <a:t>funding to reduce rural Isolation for </a:t>
            </a:r>
            <a:r>
              <a:rPr lang="en-CA" dirty="0" smtClean="0"/>
              <a:t>	seniors </a:t>
            </a:r>
            <a:r>
              <a:rPr lang="en-CA" dirty="0"/>
              <a:t>"Reducing Rural Isolation"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The "Men's Ministry"; Rural funding &amp; LHIN </a:t>
            </a:r>
            <a:r>
              <a:rPr lang="en-CA" dirty="0" smtClean="0"/>
              <a:t>	Health Equity </a:t>
            </a:r>
            <a:r>
              <a:rPr lang="en-CA" dirty="0"/>
              <a:t>research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Partnership with WCFHT to develop a de-facto health centre with a focus on SDOH</a:t>
            </a:r>
          </a:p>
        </p:txBody>
      </p:sp>
    </p:spTree>
    <p:extLst>
      <p:ext uri="{BB962C8B-B14F-4D97-AF65-F5344CB8AC3E}">
        <p14:creationId xmlns:p14="http://schemas.microsoft.com/office/powerpoint/2010/main" val="4042252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381000"/>
            <a:ext cx="8763000" cy="1143000"/>
          </a:xfrm>
        </p:spPr>
        <p:txBody>
          <a:bodyPr>
            <a:noAutofit/>
          </a:bodyPr>
          <a:lstStyle/>
          <a:p>
            <a:r>
              <a:rPr lang="en-CA" sz="4000" dirty="0"/>
              <a:t>Potential Synergies</a:t>
            </a:r>
            <a:r>
              <a:rPr lang="en-CA" sz="4000" dirty="0">
                <a:cs typeface="Times New Roman"/>
              </a:rPr>
              <a:t> </a:t>
            </a:r>
            <a:r>
              <a:rPr lang="en-CA" sz="4000" dirty="0" smtClean="0">
                <a:cs typeface="Times New Roman"/>
              </a:rPr>
              <a:t>: (</a:t>
            </a:r>
            <a:r>
              <a:rPr lang="en-CA" sz="4000" dirty="0" smtClean="0">
                <a:ea typeface="Calibri"/>
                <a:cs typeface="Times New Roman"/>
              </a:rPr>
              <a:t>FHT/CP &amp; CSS)</a:t>
            </a:r>
            <a:r>
              <a:rPr lang="en-CA" sz="4000" u="sng" dirty="0"/>
              <a:t/>
            </a:r>
            <a:br>
              <a:rPr lang="en-CA" sz="4000" u="sng" dirty="0"/>
            </a:br>
            <a:r>
              <a:rPr lang="en-CA" sz="4000" i="1" dirty="0" smtClean="0"/>
              <a:t>Family Health Team/Community Paramedic/CSS</a:t>
            </a:r>
            <a:endParaRPr lang="en-CA" sz="4000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CA" sz="2800" dirty="0" smtClean="0">
                <a:ea typeface="Calibri"/>
                <a:cs typeface="Times New Roman"/>
              </a:rPr>
              <a:t>Intentional focus </a:t>
            </a:r>
            <a:r>
              <a:rPr lang="en-CA" sz="2800" dirty="0">
                <a:ea typeface="Calibri"/>
                <a:cs typeface="Times New Roman"/>
              </a:rPr>
              <a:t>on DOH </a:t>
            </a:r>
            <a:r>
              <a:rPr lang="en-CA" sz="2800" b="1" u="sng" dirty="0" smtClean="0">
                <a:ea typeface="Calibri"/>
                <a:cs typeface="Times New Roman"/>
              </a:rPr>
              <a:t>AND</a:t>
            </a:r>
            <a:r>
              <a:rPr lang="en-CA" sz="2800" dirty="0" smtClean="0">
                <a:ea typeface="Calibri"/>
                <a:cs typeface="Times New Roman"/>
              </a:rPr>
              <a:t> primary care</a:t>
            </a:r>
            <a:endParaRPr lang="en-CA" sz="2800" dirty="0">
              <a:ea typeface="Calibri"/>
              <a:cs typeface="Times New Roman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CA" sz="2800" dirty="0">
                <a:ea typeface="Calibri"/>
                <a:cs typeface="Times New Roman"/>
              </a:rPr>
              <a:t>Mental Health </a:t>
            </a:r>
            <a:r>
              <a:rPr lang="en-CA" sz="2800" dirty="0" smtClean="0">
                <a:ea typeface="Calibri"/>
                <a:cs typeface="Times New Roman"/>
              </a:rPr>
              <a:t>focus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2800" dirty="0" smtClean="0">
                <a:ea typeface="Calibri"/>
                <a:cs typeface="Times New Roman"/>
              </a:rPr>
              <a:t>Health promotion and prevention at </a:t>
            </a:r>
            <a:r>
              <a:rPr lang="en-CA" sz="2800" dirty="0">
                <a:ea typeface="Calibri"/>
                <a:cs typeface="Times New Roman"/>
              </a:rPr>
              <a:t>the population and community </a:t>
            </a:r>
            <a:r>
              <a:rPr lang="en-CA" sz="2800" dirty="0" smtClean="0">
                <a:ea typeface="Calibri"/>
                <a:cs typeface="Times New Roman"/>
              </a:rPr>
              <a:t>level</a:t>
            </a:r>
          </a:p>
          <a:p>
            <a:pPr>
              <a:buFont typeface="Wingdings" panose="05000000000000000000" pitchFamily="2" charset="2"/>
              <a:buChar char="Ø"/>
            </a:pPr>
            <a:endParaRPr lang="en-CA" sz="2800" dirty="0">
              <a:ea typeface="Calibri"/>
              <a:cs typeface="Times New Roman"/>
            </a:endParaRPr>
          </a:p>
          <a:p>
            <a:pPr marL="0" indent="0" algn="ctr">
              <a:buNone/>
            </a:pPr>
            <a:r>
              <a:rPr lang="en-CA" sz="3600" i="1" dirty="0">
                <a:ea typeface="Calibri"/>
                <a:cs typeface="Times New Roman"/>
              </a:rPr>
              <a:t>“Customization” of </a:t>
            </a:r>
            <a:r>
              <a:rPr lang="en-CA" sz="3600" i="1" dirty="0" smtClean="0">
                <a:ea typeface="Calibri"/>
                <a:cs typeface="Times New Roman"/>
              </a:rPr>
              <a:t>person-centred care</a:t>
            </a:r>
            <a:endParaRPr lang="en-CA" sz="3600" i="1" dirty="0">
              <a:ea typeface="Calibri"/>
              <a:cs typeface="Times New Roman"/>
            </a:endParaRPr>
          </a:p>
          <a:p>
            <a:endParaRPr lang="en-CA" sz="2800" i="1" dirty="0"/>
          </a:p>
        </p:txBody>
      </p:sp>
    </p:spTree>
    <p:extLst>
      <p:ext uri="{BB962C8B-B14F-4D97-AF65-F5344CB8AC3E}">
        <p14:creationId xmlns:p14="http://schemas.microsoft.com/office/powerpoint/2010/main" val="70161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Test Case: </a:t>
            </a:r>
            <a:br>
              <a:rPr lang="en-CA" dirty="0" smtClean="0"/>
            </a:br>
            <a:r>
              <a:rPr lang="en-CA" dirty="0" smtClean="0"/>
              <a:t>Embedded Community Paramedics </a:t>
            </a:r>
            <a:br>
              <a:rPr lang="en-CA" dirty="0" smtClean="0"/>
            </a:br>
            <a:r>
              <a:rPr lang="en-CA" dirty="0" smtClean="0"/>
              <a:t>(w/ Family Health Team)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419600"/>
            <a:ext cx="7467600" cy="1524000"/>
          </a:xfrm>
        </p:spPr>
        <p:txBody>
          <a:bodyPr/>
          <a:lstStyle/>
          <a:p>
            <a:r>
              <a:rPr lang="en-CA" b="1" dirty="0" smtClean="0">
                <a:solidFill>
                  <a:schemeClr val="tx1"/>
                </a:solidFill>
              </a:rPr>
              <a:t>Experience and potential in providing physical care and emotional support </a:t>
            </a:r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457200"/>
            <a:ext cx="8839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>
                <a:latin typeface="+mj-lt"/>
              </a:rPr>
              <a:t>Post </a:t>
            </a:r>
            <a:r>
              <a:rPr lang="en-CA" sz="3200" b="1" dirty="0" smtClean="0">
                <a:latin typeface="+mj-lt"/>
              </a:rPr>
              <a:t>/ community </a:t>
            </a:r>
            <a:r>
              <a:rPr lang="en-CA" sz="3200" b="1" dirty="0">
                <a:latin typeface="+mj-lt"/>
              </a:rPr>
              <a:t>engagement: </a:t>
            </a:r>
            <a:endParaRPr lang="en-CA" sz="3200" b="1" dirty="0" smtClean="0">
              <a:latin typeface="+mj-lt"/>
            </a:endParaRPr>
          </a:p>
          <a:p>
            <a:pPr algn="ctr"/>
            <a:r>
              <a:rPr lang="en-CA" sz="3200" b="1" dirty="0" smtClean="0">
                <a:latin typeface="+mj-lt"/>
              </a:rPr>
              <a:t>Collective next </a:t>
            </a:r>
            <a:r>
              <a:rPr lang="en-CA" sz="3200" b="1" dirty="0">
                <a:latin typeface="+mj-lt"/>
              </a:rPr>
              <a:t>steps </a:t>
            </a:r>
            <a:r>
              <a:rPr lang="en-CA" sz="3200" b="1" dirty="0" smtClean="0">
                <a:latin typeface="+mj-lt"/>
              </a:rPr>
              <a:t>&amp; </a:t>
            </a:r>
            <a:r>
              <a:rPr lang="en-CA" sz="3200" b="1" dirty="0">
                <a:latin typeface="+mj-lt"/>
              </a:rPr>
              <a:t>the </a:t>
            </a:r>
            <a:r>
              <a:rPr lang="en-CA" sz="3200" b="1" dirty="0" smtClean="0">
                <a:latin typeface="+mj-lt"/>
              </a:rPr>
              <a:t>economics </a:t>
            </a:r>
            <a:r>
              <a:rPr lang="en-CA" sz="3200" b="1" dirty="0">
                <a:latin typeface="+mj-lt"/>
              </a:rPr>
              <a:t>of </a:t>
            </a:r>
            <a:r>
              <a:rPr lang="en-CA" sz="3200" b="1" dirty="0" smtClean="0">
                <a:latin typeface="+mj-lt"/>
              </a:rPr>
              <a:t>SDOH</a:t>
            </a:r>
            <a:endParaRPr lang="en-CA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572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457200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CA" sz="4000" dirty="0" smtClean="0"/>
              <a:t>FHT “Embedded” Community paramedic</a:t>
            </a:r>
            <a:r>
              <a:rPr lang="en-CA" sz="3200" dirty="0"/>
              <a:t/>
            </a:r>
            <a:br>
              <a:rPr lang="en-CA" sz="3200" dirty="0"/>
            </a:br>
            <a:endParaRPr lang="en-CA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CA" sz="2800" dirty="0" smtClean="0">
                <a:solidFill>
                  <a:schemeClr val="accent4">
                    <a:lumMod val="50000"/>
                  </a:schemeClr>
                </a:solidFill>
              </a:rPr>
              <a:t>What </a:t>
            </a:r>
            <a:r>
              <a:rPr lang="en-CA" sz="2800" dirty="0">
                <a:solidFill>
                  <a:schemeClr val="accent4">
                    <a:lumMod val="50000"/>
                  </a:schemeClr>
                </a:solidFill>
              </a:rPr>
              <a:t>is it?  </a:t>
            </a:r>
          </a:p>
          <a:p>
            <a:pPr algn="ctr"/>
            <a:endParaRPr lang="en-CA" sz="2800" dirty="0"/>
          </a:p>
          <a:p>
            <a:pPr marL="0" indent="0" algn="ctr">
              <a:buNone/>
            </a:pPr>
            <a:r>
              <a:rPr lang="en-CA" sz="2800" dirty="0"/>
              <a:t>Paramedic part of PCP “circle of care”, confidentiality, record sharing, face to face </a:t>
            </a:r>
            <a:r>
              <a:rPr lang="en-CA" sz="2800" dirty="0" smtClean="0"/>
              <a:t>meetings</a:t>
            </a:r>
            <a:r>
              <a:rPr lang="en-CA" sz="2800" dirty="0"/>
              <a:t>;</a:t>
            </a:r>
          </a:p>
          <a:p>
            <a:pPr algn="ctr"/>
            <a:endParaRPr lang="en-CA" sz="2800" dirty="0"/>
          </a:p>
          <a:p>
            <a:pPr marL="0" indent="0" algn="ctr">
              <a:buNone/>
            </a:pPr>
            <a:r>
              <a:rPr lang="en-CA" sz="2800" dirty="0">
                <a:solidFill>
                  <a:schemeClr val="accent4">
                    <a:lumMod val="50000"/>
                  </a:schemeClr>
                </a:solidFill>
              </a:rPr>
              <a:t>…Providing</a:t>
            </a:r>
          </a:p>
          <a:p>
            <a:pPr marL="285750" indent="-285750" algn="ctr"/>
            <a:endParaRPr lang="en-CA" sz="28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CA" sz="2800" dirty="0"/>
              <a:t>Eyes and ears in the home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CA" sz="2800" dirty="0"/>
              <a:t>Medication administration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CA" sz="2800" dirty="0"/>
              <a:t>Care coordination based on perceived needs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CA" sz="2800" dirty="0"/>
              <a:t>Care coordination based on patient goals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8238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959</Words>
  <Application>Microsoft Office PowerPoint</Application>
  <PresentationFormat>On-screen Show (4:3)</PresentationFormat>
  <Paragraphs>187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    Rural Community Development  Engagement, Co-Production, Collaboration and Economics   Presenters: Michelle Murray, Dr. Barry Bruce and Julie McKercher</vt:lpstr>
      <vt:lpstr>October 2015</vt:lpstr>
      <vt:lpstr>Preconditions for change</vt:lpstr>
      <vt:lpstr>  Community Feedback Cycle  </vt:lpstr>
      <vt:lpstr>Co-Production</vt:lpstr>
      <vt:lpstr>Unexpected outcomes of consultation</vt:lpstr>
      <vt:lpstr>Potential Synergies : (FHT/CP &amp; CSS) Family Health Team/Community Paramedic/CSS</vt:lpstr>
      <vt:lpstr>Test Case:  Embedded Community Paramedics  (w/ Family Health Team)</vt:lpstr>
      <vt:lpstr>FHT “Embedded” Community paramedic </vt:lpstr>
      <vt:lpstr>System Issues   Antidotes</vt:lpstr>
      <vt:lpstr>Economics of SDOH</vt:lpstr>
      <vt:lpstr>PowerPoint Presentation</vt:lpstr>
      <vt:lpstr>PowerPoint Presentation</vt:lpstr>
      <vt:lpstr>Hospital admissions: HOSPITAL ADMISSIONS BEFORE AND AFTER CP DATE OF FIRST VISIT- VISITS PER QUARTER</vt:lpstr>
      <vt:lpstr>Funding Implications: AGAINST AN ANNUAL COST OF $150,000 PER PARAMEDIC PILOT</vt:lpstr>
      <vt:lpstr>The cost of inaction on the SDoH </vt:lpstr>
      <vt:lpstr>Translation applied to the Canadian population….. annual gains (hospitals and drugs) </vt:lpstr>
      <vt:lpstr>Collectively turning our focus on isolation as a key determinant of health</vt:lpstr>
      <vt:lpstr>PowerPoint Presentation</vt:lpstr>
      <vt:lpstr>  Smoking?</vt:lpstr>
      <vt:lpstr>PowerPoint Presentation</vt:lpstr>
      <vt:lpstr>PowerPoint Presentation</vt:lpstr>
      <vt:lpstr>Questions for you?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Paramedics Embedded in a Family Health Team</dc:title>
  <dc:creator>Barry</dc:creator>
  <cp:lastModifiedBy>4700</cp:lastModifiedBy>
  <cp:revision>46</cp:revision>
  <cp:lastPrinted>2016-10-18T17:49:51Z</cp:lastPrinted>
  <dcterms:created xsi:type="dcterms:W3CDTF">2016-10-11T12:44:50Z</dcterms:created>
  <dcterms:modified xsi:type="dcterms:W3CDTF">2016-12-02T14:44:16Z</dcterms:modified>
</cp:coreProperties>
</file>