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8" r:id="rId3"/>
    <p:sldId id="269" r:id="rId4"/>
    <p:sldId id="263" r:id="rId5"/>
    <p:sldId id="260" r:id="rId6"/>
    <p:sldId id="258" r:id="rId7"/>
    <p:sldId id="259" r:id="rId8"/>
    <p:sldId id="261" r:id="rId9"/>
    <p:sldId id="270" r:id="rId10"/>
    <p:sldId id="262" r:id="rId11"/>
    <p:sldId id="266" r:id="rId12"/>
    <p:sldId id="267" r:id="rId13"/>
    <p:sldId id="271" r:id="rId14"/>
    <p:sldId id="264" r:id="rId15"/>
    <p:sldId id="265" r:id="rId1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375AD-CD34-406C-8B34-2EC686A1ECA1}" type="datetimeFigureOut">
              <a:rPr lang="en-GB" smtClean="0"/>
              <a:t>02/12/2016</a:t>
            </a:fld>
            <a:endParaRPr lang="en-GB" dirty="0"/>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A89E4-BE02-4E0E-B956-E9EDBE1D4D1F}" type="slidenum">
              <a:rPr lang="en-GB" smtClean="0"/>
              <a:t>‹#›</a:t>
            </a:fld>
            <a:endParaRPr lang="en-GB" dirty="0"/>
          </a:p>
        </p:txBody>
      </p:sp>
    </p:spTree>
    <p:extLst>
      <p:ext uri="{BB962C8B-B14F-4D97-AF65-F5344CB8AC3E}">
        <p14:creationId xmlns:p14="http://schemas.microsoft.com/office/powerpoint/2010/main" val="283028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GB" noProof="0" dirty="0" smtClean="0"/>
              <a:t>I try to introduce the state-of</a:t>
            </a:r>
            <a:r>
              <a:rPr lang="en-GB" baseline="0" noProof="0" dirty="0" smtClean="0"/>
              <a:t>-play in HP in the light of the Curitiba Statement on Health Promotion and Equity (adopted by the 22nd Congress oh IUHPE), the recently held 6the Global Forum on Health Promotion held in in PEI - organized by the Alliance for HP and the draft documents of the WHO’s 9th Global Conference of HP .</a:t>
            </a:r>
            <a:endParaRPr lang="en-GB" noProof="0" dirty="0"/>
          </a:p>
        </p:txBody>
      </p:sp>
      <p:sp>
        <p:nvSpPr>
          <p:cNvPr id="4" name="Dia számának helye 3"/>
          <p:cNvSpPr>
            <a:spLocks noGrp="1"/>
          </p:cNvSpPr>
          <p:nvPr>
            <p:ph type="sldNum" sz="quarter" idx="10"/>
          </p:nvPr>
        </p:nvSpPr>
        <p:spPr/>
        <p:txBody>
          <a:bodyPr/>
          <a:lstStyle/>
          <a:p>
            <a:fld id="{E9319CB9-4994-4F51-B8AE-DA0EDAB3C515}" type="slidenum">
              <a:rPr lang="en-GB" smtClean="0"/>
              <a:t>1</a:t>
            </a:fld>
            <a:endParaRPr lang="en-GB" dirty="0"/>
          </a:p>
        </p:txBody>
      </p:sp>
    </p:spTree>
    <p:extLst>
      <p:ext uri="{BB962C8B-B14F-4D97-AF65-F5344CB8AC3E}">
        <p14:creationId xmlns:p14="http://schemas.microsoft.com/office/powerpoint/2010/main" val="1132152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GB" noProof="0" dirty="0" smtClean="0"/>
              <a:t>It includes foundations of the business sector.</a:t>
            </a:r>
            <a:endParaRPr lang="en-GB" noProof="0" dirty="0"/>
          </a:p>
        </p:txBody>
      </p:sp>
      <p:sp>
        <p:nvSpPr>
          <p:cNvPr id="4" name="Dia számának helye 3"/>
          <p:cNvSpPr>
            <a:spLocks noGrp="1"/>
          </p:cNvSpPr>
          <p:nvPr>
            <p:ph type="sldNum" sz="quarter" idx="10"/>
          </p:nvPr>
        </p:nvSpPr>
        <p:spPr/>
        <p:txBody>
          <a:bodyPr/>
          <a:lstStyle/>
          <a:p>
            <a:fld id="{73DA89E4-BE02-4E0E-B956-E9EDBE1D4D1F}" type="slidenum">
              <a:rPr lang="en-GB" smtClean="0"/>
              <a:t>7</a:t>
            </a:fld>
            <a:endParaRPr lang="en-GB" dirty="0"/>
          </a:p>
        </p:txBody>
      </p:sp>
    </p:spTree>
    <p:extLst>
      <p:ext uri="{BB962C8B-B14F-4D97-AF65-F5344CB8AC3E}">
        <p14:creationId xmlns:p14="http://schemas.microsoft.com/office/powerpoint/2010/main" val="103450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Diverging views have emerged on how the voice of non-state stakeholders would be better heard and taken into account. How will WHO foster and enhance democratic inclusiveness in a global health organization in times when it has to demonstrate more efficiency and outcome orientation? Also, the 193 WHO Member States are keen to preserve their exclusive rights to make decisions within this inter-governmental UN organization – and they should. But ways must be found to fulfill the constitutional coordinating role of WHO, so that other global health actors can participate in initiating and shaping decisions. </a:t>
            </a:r>
            <a:endParaRPr lang="en-GB" dirty="0"/>
          </a:p>
        </p:txBody>
      </p:sp>
      <p:sp>
        <p:nvSpPr>
          <p:cNvPr id="4" name="Dia számának helye 3"/>
          <p:cNvSpPr>
            <a:spLocks noGrp="1"/>
          </p:cNvSpPr>
          <p:nvPr>
            <p:ph type="sldNum" sz="quarter" idx="10"/>
          </p:nvPr>
        </p:nvSpPr>
        <p:spPr/>
        <p:txBody>
          <a:bodyPr/>
          <a:lstStyle/>
          <a:p>
            <a:fld id="{73DA89E4-BE02-4E0E-B956-E9EDBE1D4D1F}" type="slidenum">
              <a:rPr lang="en-GB" smtClean="0"/>
              <a:t>9</a:t>
            </a:fld>
            <a:endParaRPr lang="en-GB" dirty="0"/>
          </a:p>
        </p:txBody>
      </p:sp>
    </p:spTree>
    <p:extLst>
      <p:ext uri="{BB962C8B-B14F-4D97-AF65-F5344CB8AC3E}">
        <p14:creationId xmlns:p14="http://schemas.microsoft.com/office/powerpoint/2010/main" val="3047415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GB" noProof="0" dirty="0" smtClean="0"/>
              <a:t>Clear</a:t>
            </a:r>
            <a:r>
              <a:rPr lang="en-GB" baseline="0" noProof="0" dirty="0" smtClean="0"/>
              <a:t> and </a:t>
            </a:r>
            <a:r>
              <a:rPr lang="en-GB" noProof="0" dirty="0" smtClean="0"/>
              <a:t>concise document</a:t>
            </a:r>
            <a:r>
              <a:rPr lang="en-GB" baseline="0" noProof="0" dirty="0" smtClean="0"/>
              <a:t>. </a:t>
            </a:r>
            <a:endParaRPr lang="en-GB" noProof="0" dirty="0"/>
          </a:p>
        </p:txBody>
      </p:sp>
      <p:sp>
        <p:nvSpPr>
          <p:cNvPr id="4" name="Dia számának helye 3"/>
          <p:cNvSpPr>
            <a:spLocks noGrp="1"/>
          </p:cNvSpPr>
          <p:nvPr>
            <p:ph type="sldNum" sz="quarter" idx="10"/>
          </p:nvPr>
        </p:nvSpPr>
        <p:spPr/>
        <p:txBody>
          <a:bodyPr/>
          <a:lstStyle/>
          <a:p>
            <a:fld id="{73DA89E4-BE02-4E0E-B956-E9EDBE1D4D1F}" type="slidenum">
              <a:rPr lang="en-GB" smtClean="0"/>
              <a:t>10</a:t>
            </a:fld>
            <a:endParaRPr lang="en-GB" dirty="0"/>
          </a:p>
        </p:txBody>
      </p:sp>
    </p:spTree>
    <p:extLst>
      <p:ext uri="{BB962C8B-B14F-4D97-AF65-F5344CB8AC3E}">
        <p14:creationId xmlns:p14="http://schemas.microsoft.com/office/powerpoint/2010/main" val="2643529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GB" noProof="0" dirty="0" smtClean="0"/>
              <a:t>Creating</a:t>
            </a:r>
            <a:r>
              <a:rPr lang="en-GB" baseline="0" noProof="0" dirty="0" smtClean="0"/>
              <a:t> a global health treaty: it is possible through hard work. FCTC is a good example</a:t>
            </a:r>
            <a:r>
              <a:rPr lang="hu-HU" baseline="0" noProof="0" dirty="0" smtClean="0"/>
              <a:t>.</a:t>
            </a:r>
            <a:endParaRPr lang="en-GB" noProof="0" dirty="0"/>
          </a:p>
        </p:txBody>
      </p:sp>
      <p:sp>
        <p:nvSpPr>
          <p:cNvPr id="4" name="Dia számának helye 3"/>
          <p:cNvSpPr>
            <a:spLocks noGrp="1"/>
          </p:cNvSpPr>
          <p:nvPr>
            <p:ph type="sldNum" sz="quarter" idx="10"/>
          </p:nvPr>
        </p:nvSpPr>
        <p:spPr/>
        <p:txBody>
          <a:bodyPr/>
          <a:lstStyle/>
          <a:p>
            <a:fld id="{73DA89E4-BE02-4E0E-B956-E9EDBE1D4D1F}" type="slidenum">
              <a:rPr lang="en-GB" smtClean="0"/>
              <a:t>13</a:t>
            </a:fld>
            <a:endParaRPr lang="en-GB" dirty="0"/>
          </a:p>
        </p:txBody>
      </p:sp>
    </p:spTree>
    <p:extLst>
      <p:ext uri="{BB962C8B-B14F-4D97-AF65-F5344CB8AC3E}">
        <p14:creationId xmlns:p14="http://schemas.microsoft.com/office/powerpoint/2010/main" val="96864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GB" noProof="0" dirty="0" smtClean="0"/>
              <a:t>A lot of bright ideas, timely commitments</a:t>
            </a:r>
            <a:r>
              <a:rPr lang="en-GB" baseline="0" noProof="0" dirty="0" smtClean="0"/>
              <a:t> – still careful wording on NGOs (morbid fear of the impact of business interests?)</a:t>
            </a:r>
            <a:endParaRPr lang="en-GB" noProof="0" dirty="0"/>
          </a:p>
        </p:txBody>
      </p:sp>
      <p:sp>
        <p:nvSpPr>
          <p:cNvPr id="4" name="Dia számának helye 3"/>
          <p:cNvSpPr>
            <a:spLocks noGrp="1"/>
          </p:cNvSpPr>
          <p:nvPr>
            <p:ph type="sldNum" sz="quarter" idx="10"/>
          </p:nvPr>
        </p:nvSpPr>
        <p:spPr/>
        <p:txBody>
          <a:bodyPr/>
          <a:lstStyle/>
          <a:p>
            <a:fld id="{E9319CB9-4994-4F51-B8AE-DA0EDAB3C515}" type="slidenum">
              <a:rPr lang="en-GB" smtClean="0"/>
              <a:t>15</a:t>
            </a:fld>
            <a:endParaRPr lang="en-GB" dirty="0"/>
          </a:p>
        </p:txBody>
      </p:sp>
    </p:spTree>
    <p:extLst>
      <p:ext uri="{BB962C8B-B14F-4D97-AF65-F5344CB8AC3E}">
        <p14:creationId xmlns:p14="http://schemas.microsoft.com/office/powerpoint/2010/main" val="42888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en-GB"/>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GB"/>
          </a:p>
        </p:txBody>
      </p:sp>
      <p:sp>
        <p:nvSpPr>
          <p:cNvPr id="4" name="Dátum helye 3"/>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5" name="Élőláb helye 4"/>
          <p:cNvSpPr>
            <a:spLocks noGrp="1"/>
          </p:cNvSpPr>
          <p:nvPr>
            <p:ph type="ftr" sz="quarter" idx="11"/>
          </p:nvPr>
        </p:nvSpPr>
        <p:spPr/>
        <p:txBody>
          <a:bodyPr/>
          <a:lstStyle/>
          <a:p>
            <a:endParaRPr lang="en-GB" dirty="0"/>
          </a:p>
        </p:txBody>
      </p:sp>
      <p:sp>
        <p:nvSpPr>
          <p:cNvPr id="6" name="Dia számának helye 5"/>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785756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5" name="Élőláb helye 4"/>
          <p:cNvSpPr>
            <a:spLocks noGrp="1"/>
          </p:cNvSpPr>
          <p:nvPr>
            <p:ph type="ftr" sz="quarter" idx="11"/>
          </p:nvPr>
        </p:nvSpPr>
        <p:spPr/>
        <p:txBody>
          <a:bodyPr/>
          <a:lstStyle/>
          <a:p>
            <a:endParaRPr lang="en-GB" dirty="0"/>
          </a:p>
        </p:txBody>
      </p:sp>
      <p:sp>
        <p:nvSpPr>
          <p:cNvPr id="6" name="Dia számának helye 5"/>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1107756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en-GB"/>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5" name="Élőláb helye 4"/>
          <p:cNvSpPr>
            <a:spLocks noGrp="1"/>
          </p:cNvSpPr>
          <p:nvPr>
            <p:ph type="ftr" sz="quarter" idx="11"/>
          </p:nvPr>
        </p:nvSpPr>
        <p:spPr/>
        <p:txBody>
          <a:bodyPr/>
          <a:lstStyle/>
          <a:p>
            <a:endParaRPr lang="en-GB" dirty="0"/>
          </a:p>
        </p:txBody>
      </p:sp>
      <p:sp>
        <p:nvSpPr>
          <p:cNvPr id="6" name="Dia számának helye 5"/>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1099448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5" name="Élőláb helye 4"/>
          <p:cNvSpPr>
            <a:spLocks noGrp="1"/>
          </p:cNvSpPr>
          <p:nvPr>
            <p:ph type="ftr" sz="quarter" idx="11"/>
          </p:nvPr>
        </p:nvSpPr>
        <p:spPr/>
        <p:txBody>
          <a:bodyPr/>
          <a:lstStyle/>
          <a:p>
            <a:endParaRPr lang="en-GB" dirty="0"/>
          </a:p>
        </p:txBody>
      </p:sp>
      <p:sp>
        <p:nvSpPr>
          <p:cNvPr id="6" name="Dia számának helye 5"/>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3841788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en-GB"/>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5" name="Élőláb helye 4"/>
          <p:cNvSpPr>
            <a:spLocks noGrp="1"/>
          </p:cNvSpPr>
          <p:nvPr>
            <p:ph type="ftr" sz="quarter" idx="11"/>
          </p:nvPr>
        </p:nvSpPr>
        <p:spPr/>
        <p:txBody>
          <a:bodyPr/>
          <a:lstStyle/>
          <a:p>
            <a:endParaRPr lang="en-GB" dirty="0"/>
          </a:p>
        </p:txBody>
      </p:sp>
      <p:sp>
        <p:nvSpPr>
          <p:cNvPr id="6" name="Dia számának helye 5"/>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1641332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Dátum helye 4"/>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6" name="Élőláb helye 5"/>
          <p:cNvSpPr>
            <a:spLocks noGrp="1"/>
          </p:cNvSpPr>
          <p:nvPr>
            <p:ph type="ftr" sz="quarter" idx="11"/>
          </p:nvPr>
        </p:nvSpPr>
        <p:spPr/>
        <p:txBody>
          <a:bodyPr/>
          <a:lstStyle/>
          <a:p>
            <a:endParaRPr lang="en-GB" dirty="0"/>
          </a:p>
        </p:txBody>
      </p:sp>
      <p:sp>
        <p:nvSpPr>
          <p:cNvPr id="7" name="Dia számának helye 6"/>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147377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en-GB"/>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7" name="Dátum helye 6"/>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8" name="Élőláb helye 7"/>
          <p:cNvSpPr>
            <a:spLocks noGrp="1"/>
          </p:cNvSpPr>
          <p:nvPr>
            <p:ph type="ftr" sz="quarter" idx="11"/>
          </p:nvPr>
        </p:nvSpPr>
        <p:spPr/>
        <p:txBody>
          <a:bodyPr/>
          <a:lstStyle/>
          <a:p>
            <a:endParaRPr lang="en-GB" dirty="0"/>
          </a:p>
        </p:txBody>
      </p:sp>
      <p:sp>
        <p:nvSpPr>
          <p:cNvPr id="9" name="Dia számának helye 8"/>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287256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Dátum helye 2"/>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4" name="Élőláb helye 3"/>
          <p:cNvSpPr>
            <a:spLocks noGrp="1"/>
          </p:cNvSpPr>
          <p:nvPr>
            <p:ph type="ftr" sz="quarter" idx="11"/>
          </p:nvPr>
        </p:nvSpPr>
        <p:spPr/>
        <p:txBody>
          <a:bodyPr/>
          <a:lstStyle/>
          <a:p>
            <a:endParaRPr lang="en-GB" dirty="0"/>
          </a:p>
        </p:txBody>
      </p:sp>
      <p:sp>
        <p:nvSpPr>
          <p:cNvPr id="5" name="Dia számának helye 4"/>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363799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3" name="Élőláb helye 2"/>
          <p:cNvSpPr>
            <a:spLocks noGrp="1"/>
          </p:cNvSpPr>
          <p:nvPr>
            <p:ph type="ftr" sz="quarter" idx="11"/>
          </p:nvPr>
        </p:nvSpPr>
        <p:spPr/>
        <p:txBody>
          <a:bodyPr/>
          <a:lstStyle/>
          <a:p>
            <a:endParaRPr lang="en-GB" dirty="0"/>
          </a:p>
        </p:txBody>
      </p:sp>
      <p:sp>
        <p:nvSpPr>
          <p:cNvPr id="4" name="Dia számának helye 3"/>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297473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en-GB"/>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6" name="Élőláb helye 5"/>
          <p:cNvSpPr>
            <a:spLocks noGrp="1"/>
          </p:cNvSpPr>
          <p:nvPr>
            <p:ph type="ftr" sz="quarter" idx="11"/>
          </p:nvPr>
        </p:nvSpPr>
        <p:spPr/>
        <p:txBody>
          <a:bodyPr/>
          <a:lstStyle/>
          <a:p>
            <a:endParaRPr lang="en-GB" dirty="0"/>
          </a:p>
        </p:txBody>
      </p:sp>
      <p:sp>
        <p:nvSpPr>
          <p:cNvPr id="7" name="Dia számának helye 6"/>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199623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en-GB"/>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5D02DC1-8746-408F-8AD7-CECE0D0C2025}" type="datetimeFigureOut">
              <a:rPr lang="en-GB" smtClean="0"/>
              <a:t>02/12/2016</a:t>
            </a:fld>
            <a:endParaRPr lang="en-GB" dirty="0"/>
          </a:p>
        </p:txBody>
      </p:sp>
      <p:sp>
        <p:nvSpPr>
          <p:cNvPr id="6" name="Élőláb helye 5"/>
          <p:cNvSpPr>
            <a:spLocks noGrp="1"/>
          </p:cNvSpPr>
          <p:nvPr>
            <p:ph type="ftr" sz="quarter" idx="11"/>
          </p:nvPr>
        </p:nvSpPr>
        <p:spPr/>
        <p:txBody>
          <a:bodyPr/>
          <a:lstStyle/>
          <a:p>
            <a:endParaRPr lang="en-GB" dirty="0"/>
          </a:p>
        </p:txBody>
      </p:sp>
      <p:sp>
        <p:nvSpPr>
          <p:cNvPr id="7" name="Dia számának helye 6"/>
          <p:cNvSpPr>
            <a:spLocks noGrp="1"/>
          </p:cNvSpPr>
          <p:nvPr>
            <p:ph type="sldNum" sz="quarter" idx="12"/>
          </p:nvPr>
        </p:nvSpPr>
        <p:spPr/>
        <p:txBody>
          <a:bodyPr/>
          <a:lstStyle/>
          <a:p>
            <a:fld id="{C818ED98-85F7-4909-A8A1-C0D8223D8EFD}" type="slidenum">
              <a:rPr lang="en-GB" smtClean="0"/>
              <a:t>‹#›</a:t>
            </a:fld>
            <a:endParaRPr lang="en-GB" dirty="0"/>
          </a:p>
        </p:txBody>
      </p:sp>
    </p:spTree>
    <p:extLst>
      <p:ext uri="{BB962C8B-B14F-4D97-AF65-F5344CB8AC3E}">
        <p14:creationId xmlns:p14="http://schemas.microsoft.com/office/powerpoint/2010/main" val="398482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en-GB"/>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02DC1-8746-408F-8AD7-CECE0D0C2025}" type="datetimeFigureOut">
              <a:rPr lang="en-GB" smtClean="0"/>
              <a:t>02/12/2016</a:t>
            </a:fld>
            <a:endParaRPr lang="en-GB" dirty="0"/>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8ED98-85F7-4909-A8A1-C0D8223D8EFD}" type="slidenum">
              <a:rPr lang="en-GB" smtClean="0"/>
              <a:t>‹#›</a:t>
            </a:fld>
            <a:endParaRPr lang="en-GB" dirty="0"/>
          </a:p>
        </p:txBody>
      </p:sp>
    </p:spTree>
    <p:extLst>
      <p:ext uri="{BB962C8B-B14F-4D97-AF65-F5344CB8AC3E}">
        <p14:creationId xmlns:p14="http://schemas.microsoft.com/office/powerpoint/2010/main" val="1389438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haly.kokeny88@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jpe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3400" y="44624"/>
            <a:ext cx="7851648" cy="1728192"/>
          </a:xfrm>
        </p:spPr>
        <p:txBody>
          <a:bodyPr>
            <a:noAutofit/>
          </a:bodyPr>
          <a:lstStyle/>
          <a:p>
            <a:r>
              <a:rPr lang="en-GB" sz="2400" b="1" dirty="0" smtClean="0">
                <a:solidFill>
                  <a:srgbClr val="FF0000"/>
                </a:solidFill>
                <a:effectLst>
                  <a:outerShdw blurRad="38100" dist="38100" dir="2700000" algn="tl">
                    <a:srgbClr val="000000">
                      <a:alpha val="43137"/>
                    </a:srgbClr>
                  </a:outerShdw>
                </a:effectLst>
              </a:rPr>
              <a:t>Celebrating 30 years of the Ottawa Charter:</a:t>
            </a:r>
            <a:br>
              <a:rPr lang="en-GB" sz="2400" b="1" dirty="0" smtClean="0">
                <a:solidFill>
                  <a:srgbClr val="FF0000"/>
                </a:solidFill>
                <a:effectLst>
                  <a:outerShdw blurRad="38100" dist="38100" dir="2700000" algn="tl">
                    <a:srgbClr val="000000">
                      <a:alpha val="43137"/>
                    </a:srgbClr>
                  </a:outerShdw>
                </a:effectLst>
              </a:rPr>
            </a:br>
            <a:r>
              <a:rPr lang="en-GB" sz="2400" b="1" dirty="0" smtClean="0">
                <a:solidFill>
                  <a:srgbClr val="FF0000"/>
                </a:solidFill>
                <a:effectLst>
                  <a:outerShdw blurRad="38100" dist="38100" dir="2700000" algn="tl">
                    <a:srgbClr val="000000">
                      <a:alpha val="43137"/>
                    </a:srgbClr>
                  </a:outerShdw>
                </a:effectLst>
              </a:rPr>
              <a:t>Present</a:t>
            </a:r>
            <a:br>
              <a:rPr lang="en-GB" sz="2400" b="1" dirty="0" smtClean="0">
                <a:solidFill>
                  <a:srgbClr val="FF0000"/>
                </a:solidFill>
                <a:effectLst>
                  <a:outerShdw blurRad="38100" dist="38100" dir="2700000" algn="tl">
                    <a:srgbClr val="000000">
                      <a:alpha val="43137"/>
                    </a:srgbClr>
                  </a:outerShdw>
                </a:effectLst>
              </a:rPr>
            </a:br>
            <a:r>
              <a:rPr lang="en-GB" sz="2400" b="1" dirty="0" smtClean="0">
                <a:solidFill>
                  <a:srgbClr val="FF0000"/>
                </a:solidFill>
                <a:effectLst>
                  <a:outerShdw blurRad="38100" dist="38100" dir="2700000" algn="tl">
                    <a:srgbClr val="000000">
                      <a:alpha val="43137"/>
                    </a:srgbClr>
                  </a:outerShdw>
                </a:effectLst>
              </a:rPr>
              <a:t>Role of civil society in health promotion</a:t>
            </a:r>
            <a:br>
              <a:rPr lang="en-GB" sz="2400" b="1" dirty="0" smtClean="0">
                <a:solidFill>
                  <a:srgbClr val="FF0000"/>
                </a:solidFill>
                <a:effectLst>
                  <a:outerShdw blurRad="38100" dist="38100" dir="2700000" algn="tl">
                    <a:srgbClr val="000000">
                      <a:alpha val="43137"/>
                    </a:srgbClr>
                  </a:outerShdw>
                </a:effectLst>
              </a:rPr>
            </a:br>
            <a:r>
              <a:rPr lang="en-GB" sz="2400" b="1" dirty="0" smtClean="0">
                <a:solidFill>
                  <a:srgbClr val="FF0000"/>
                </a:solidFill>
                <a:effectLst>
                  <a:outerShdw blurRad="38100" dist="38100" dir="2700000" algn="tl">
                    <a:srgbClr val="000000">
                      <a:alpha val="43137"/>
                    </a:srgbClr>
                  </a:outerShdw>
                </a:effectLst>
              </a:rPr>
              <a:t>6the Global Forum – PEI Declaration</a:t>
            </a:r>
            <a:endParaRPr lang="en-GB" sz="2400" b="1" dirty="0">
              <a:solidFill>
                <a:srgbClr val="FF0000"/>
              </a:solidFill>
              <a:effectLst>
                <a:outerShdw blurRad="38100" dist="38100" dir="2700000" algn="tl">
                  <a:srgbClr val="000000">
                    <a:alpha val="43137"/>
                  </a:srgbClr>
                </a:outerShdw>
              </a:effectLst>
            </a:endParaRPr>
          </a:p>
        </p:txBody>
      </p:sp>
      <p:sp>
        <p:nvSpPr>
          <p:cNvPr id="3" name="Alcím 2"/>
          <p:cNvSpPr>
            <a:spLocks noGrp="1"/>
          </p:cNvSpPr>
          <p:nvPr>
            <p:ph type="subTitle" idx="1"/>
          </p:nvPr>
        </p:nvSpPr>
        <p:spPr>
          <a:xfrm>
            <a:off x="533400" y="1916832"/>
            <a:ext cx="7854696" cy="4320480"/>
          </a:xfrm>
        </p:spPr>
        <p:txBody>
          <a:bodyPr>
            <a:normAutofit fontScale="85000" lnSpcReduction="20000"/>
          </a:bodyPr>
          <a:lstStyle/>
          <a:p>
            <a:pPr algn="ctr"/>
            <a:r>
              <a:rPr lang="en-GB" sz="2600" b="1" dirty="0" smtClean="0">
                <a:solidFill>
                  <a:schemeClr val="tx1"/>
                </a:solidFill>
              </a:rPr>
              <a:t>Health Promotion Ontario Conference</a:t>
            </a:r>
          </a:p>
          <a:p>
            <a:pPr algn="ctr"/>
            <a:r>
              <a:rPr lang="en-GB" sz="2600" b="1" dirty="0" smtClean="0">
                <a:solidFill>
                  <a:schemeClr val="tx1"/>
                </a:solidFill>
              </a:rPr>
              <a:t>Ottawa, Canada</a:t>
            </a:r>
          </a:p>
          <a:p>
            <a:pPr algn="ctr"/>
            <a:endParaRPr lang="en-GB" sz="2600" b="1" dirty="0" smtClean="0">
              <a:solidFill>
                <a:schemeClr val="tx1"/>
              </a:solidFill>
            </a:endParaRPr>
          </a:p>
          <a:p>
            <a:pPr algn="ctr"/>
            <a:r>
              <a:rPr lang="en-GB" sz="2600" b="1" dirty="0" smtClean="0">
                <a:solidFill>
                  <a:schemeClr val="tx1"/>
                </a:solidFill>
              </a:rPr>
              <a:t>Dr Mihály Kökény, PhD.</a:t>
            </a:r>
            <a:endParaRPr lang="en-GB" sz="2600" dirty="0" smtClean="0">
              <a:solidFill>
                <a:schemeClr val="tx1"/>
              </a:solidFill>
            </a:endParaRPr>
          </a:p>
          <a:p>
            <a:pPr algn="ctr"/>
            <a:r>
              <a:rPr lang="en-GB" sz="2600" b="1" dirty="0" smtClean="0">
                <a:solidFill>
                  <a:schemeClr val="tx1"/>
                </a:solidFill>
              </a:rPr>
              <a:t>Former Minister for Health, Hungary</a:t>
            </a:r>
            <a:endParaRPr lang="en-GB" sz="2600" dirty="0" smtClean="0">
              <a:solidFill>
                <a:schemeClr val="tx1"/>
              </a:solidFill>
            </a:endParaRPr>
          </a:p>
          <a:p>
            <a:pPr algn="ctr"/>
            <a:r>
              <a:rPr lang="en-GB" sz="2600" b="1" dirty="0" smtClean="0">
                <a:solidFill>
                  <a:schemeClr val="tx1"/>
                </a:solidFill>
              </a:rPr>
              <a:t>Senior Fellow, The Graduate Institute of International and Development Studies,</a:t>
            </a:r>
            <a:endParaRPr lang="en-GB" sz="2600" dirty="0" smtClean="0">
              <a:solidFill>
                <a:schemeClr val="tx1"/>
              </a:solidFill>
            </a:endParaRPr>
          </a:p>
          <a:p>
            <a:pPr algn="ctr"/>
            <a:r>
              <a:rPr lang="en-GB" sz="2600" b="1" dirty="0" smtClean="0">
                <a:solidFill>
                  <a:schemeClr val="tx1"/>
                </a:solidFill>
              </a:rPr>
              <a:t>Geneva, Switzerland</a:t>
            </a:r>
            <a:endParaRPr lang="en-GB" sz="2600" dirty="0" smtClean="0">
              <a:solidFill>
                <a:schemeClr val="tx1"/>
              </a:solidFill>
            </a:endParaRPr>
          </a:p>
          <a:p>
            <a:pPr algn="ctr"/>
            <a:r>
              <a:rPr lang="en-GB" sz="2600" b="1" dirty="0" smtClean="0"/>
              <a:t> </a:t>
            </a:r>
            <a:endParaRPr lang="en-GB" sz="2600" dirty="0" smtClean="0"/>
          </a:p>
          <a:p>
            <a:pPr algn="ctr"/>
            <a:r>
              <a:rPr lang="en-GB" sz="2600" b="1" u="sng" dirty="0" smtClean="0">
                <a:hlinkClick r:id="rId3"/>
              </a:rPr>
              <a:t>mihaly.kokeny88@gmail.com</a:t>
            </a:r>
            <a:endParaRPr lang="en-GB" sz="2600" b="1" u="sng" dirty="0" smtClean="0"/>
          </a:p>
          <a:p>
            <a:pPr algn="ctr"/>
            <a:endParaRPr lang="en-GB" sz="2600" b="1" u="sng" dirty="0" smtClean="0"/>
          </a:p>
          <a:p>
            <a:pPr algn="ctr"/>
            <a:r>
              <a:rPr lang="en-GB" sz="2600" b="1" dirty="0" smtClean="0">
                <a:solidFill>
                  <a:schemeClr val="tx1"/>
                </a:solidFill>
              </a:rPr>
              <a:t>18-19 October 2016</a:t>
            </a:r>
            <a:endParaRPr lang="en-GB" sz="2600" dirty="0" smtClean="0">
              <a:solidFill>
                <a:schemeClr val="tx1"/>
              </a:solidFill>
            </a:endParaRPr>
          </a:p>
          <a:p>
            <a:pPr algn="ctr"/>
            <a:endParaRPr lang="en-GB" dirty="0"/>
          </a:p>
        </p:txBody>
      </p:sp>
      <p:pic>
        <p:nvPicPr>
          <p:cNvPr id="5" name="Picture 2" descr="C:\Users\mkok\AppData\Local\Microsoft\Windows\Temporary Internet Files\Content.IE5\APPK28YA\logos_CENTRES_rvb_03GHP.png"/>
          <p:cNvPicPr>
            <a:picLocks noChangeAspect="1" noChangeArrowheads="1"/>
          </p:cNvPicPr>
          <p:nvPr/>
        </p:nvPicPr>
        <p:blipFill>
          <a:blip r:embed="rId4" cstate="print"/>
          <a:srcRect/>
          <a:stretch>
            <a:fillRect/>
          </a:stretch>
        </p:blipFill>
        <p:spPr bwMode="auto">
          <a:xfrm>
            <a:off x="6300192" y="5373216"/>
            <a:ext cx="2631379" cy="1244571"/>
          </a:xfrm>
          <a:prstGeom prst="rect">
            <a:avLst/>
          </a:prstGeom>
          <a:noFill/>
        </p:spPr>
      </p:pic>
      <p:pic>
        <p:nvPicPr>
          <p:cNvPr id="3074" name="Picture 2" descr="C:\Users\MKOK\Pictures\MUNKA KÉPEK\HP Canada 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5373216"/>
            <a:ext cx="2448272" cy="1250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245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8229600" cy="792088"/>
          </a:xfrm>
        </p:spPr>
        <p:txBody>
          <a:bodyPr>
            <a:noAutofit/>
          </a:bodyPr>
          <a:lstStyle/>
          <a:p>
            <a:r>
              <a:rPr lang="en-GB" sz="2800" b="1" dirty="0" smtClean="0">
                <a:solidFill>
                  <a:srgbClr val="FF0000"/>
                </a:solidFill>
                <a:effectLst>
                  <a:outerShdw blurRad="38100" dist="38100" dir="2700000" algn="tl">
                    <a:srgbClr val="000000">
                      <a:alpha val="43137"/>
                    </a:srgbClr>
                  </a:outerShdw>
                </a:effectLst>
              </a:rPr>
              <a:t>Curitiba Statement on Health Promotion and Equity </a:t>
            </a:r>
            <a:endParaRPr lang="en-GB" sz="28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467544" y="836711"/>
            <a:ext cx="8424936" cy="4500851"/>
          </a:xfrm>
        </p:spPr>
        <p:txBody>
          <a:bodyPr>
            <a:normAutofit/>
          </a:bodyPr>
          <a:lstStyle/>
          <a:p>
            <a:r>
              <a:rPr lang="en-GB" sz="2200" b="1" dirty="0" smtClean="0"/>
              <a:t>Democracy and human rights are essential conditions for the promotion of health and equity</a:t>
            </a:r>
            <a:r>
              <a:rPr lang="hu-HU" sz="2200" b="1" dirty="0" smtClean="0"/>
              <a:t>.</a:t>
            </a:r>
          </a:p>
          <a:p>
            <a:r>
              <a:rPr lang="en-US" sz="2200" b="1" dirty="0"/>
              <a:t>Austerity causes inequity. The right to health should not be treated as a </a:t>
            </a:r>
            <a:r>
              <a:rPr lang="en-US" sz="2200" b="1" dirty="0" smtClean="0"/>
              <a:t>commodity</a:t>
            </a:r>
            <a:r>
              <a:rPr lang="hu-HU" sz="2200" b="1" dirty="0" smtClean="0"/>
              <a:t>.</a:t>
            </a:r>
          </a:p>
          <a:p>
            <a:r>
              <a:rPr lang="en-US" sz="2200" b="1" dirty="0"/>
              <a:t>Health promotion is influenced directly and indirectly from politics and </a:t>
            </a:r>
            <a:r>
              <a:rPr lang="en-US" sz="2200" b="1" dirty="0" smtClean="0"/>
              <a:t>ideologies</a:t>
            </a:r>
            <a:r>
              <a:rPr lang="hu-HU" sz="2200" b="1" dirty="0" smtClean="0"/>
              <a:t>. </a:t>
            </a:r>
            <a:r>
              <a:rPr lang="en-US" sz="2200" b="1" dirty="0"/>
              <a:t>Demonstrate better and more transparent use of politics and </a:t>
            </a:r>
            <a:r>
              <a:rPr lang="en-US" sz="2200" b="1" dirty="0" smtClean="0"/>
              <a:t>power</a:t>
            </a:r>
            <a:r>
              <a:rPr lang="hu-HU" sz="2200" b="1" dirty="0" smtClean="0"/>
              <a:t>.</a:t>
            </a:r>
          </a:p>
          <a:p>
            <a:r>
              <a:rPr lang="en-US" sz="2200" b="1" dirty="0"/>
              <a:t>The local level exerts great transformative </a:t>
            </a:r>
            <a:r>
              <a:rPr lang="en-US" sz="2200" b="1" dirty="0" smtClean="0"/>
              <a:t>potential</a:t>
            </a:r>
            <a:r>
              <a:rPr lang="hu-HU" sz="2200" b="1" dirty="0" smtClean="0"/>
              <a:t>.</a:t>
            </a:r>
          </a:p>
          <a:p>
            <a:r>
              <a:rPr lang="en-US" sz="2200" b="1" dirty="0"/>
              <a:t>Health promoters must work to assure ownership and agency with the people they work </a:t>
            </a:r>
            <a:r>
              <a:rPr lang="en-US" sz="2200" b="1" dirty="0" smtClean="0"/>
              <a:t>with</a:t>
            </a:r>
            <a:r>
              <a:rPr lang="hu-HU" sz="2200" b="1" dirty="0" smtClean="0"/>
              <a:t>.</a:t>
            </a:r>
          </a:p>
          <a:p>
            <a:r>
              <a:rPr lang="en-US" sz="2200" b="1" dirty="0"/>
              <a:t>The world calls for new processes to effective social participation and </a:t>
            </a:r>
            <a:r>
              <a:rPr lang="en-US" sz="2200" b="1" dirty="0" smtClean="0"/>
              <a:t>inclusion</a:t>
            </a:r>
            <a:r>
              <a:rPr lang="hu-HU" sz="2200" b="1" dirty="0" smtClean="0"/>
              <a:t>.</a:t>
            </a:r>
          </a:p>
          <a:p>
            <a:endParaRPr lang="en-GB" sz="2000" b="1" dirty="0"/>
          </a:p>
        </p:txBody>
      </p:sp>
      <p:pic>
        <p:nvPicPr>
          <p:cNvPr id="1027" name="Picture 3" descr="C:\Users\MKOK\Pictures\lg_iuhpe2016_e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5337563"/>
            <a:ext cx="4211216" cy="1374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29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1417638"/>
          </a:xfrm>
        </p:spPr>
        <p:txBody>
          <a:bodyPr>
            <a:noAutofit/>
          </a:bodyPr>
          <a:lstStyle/>
          <a:p>
            <a:r>
              <a:rPr lang="en-US" sz="2400" b="1" dirty="0">
                <a:solidFill>
                  <a:srgbClr val="FF0000"/>
                </a:solidFill>
                <a:effectLst>
                  <a:outerShdw blurRad="38100" dist="38100" dir="2700000" algn="tl">
                    <a:srgbClr val="000000">
                      <a:alpha val="43137"/>
                    </a:srgbClr>
                  </a:outerShdw>
                </a:effectLst>
              </a:rPr>
              <a:t>PEI Health Promotion Declaration – October 2016</a:t>
            </a:r>
            <a:br>
              <a:rPr lang="en-US" sz="2400" b="1" dirty="0">
                <a:solidFill>
                  <a:srgbClr val="FF0000"/>
                </a:solidFill>
                <a:effectLst>
                  <a:outerShdw blurRad="38100" dist="38100" dir="2700000" algn="tl">
                    <a:srgbClr val="000000">
                      <a:alpha val="43137"/>
                    </a:srgbClr>
                  </a:outerShdw>
                </a:effectLst>
              </a:rPr>
            </a:br>
            <a:r>
              <a:rPr lang="en-US" sz="2400" b="1" dirty="0">
                <a:solidFill>
                  <a:srgbClr val="FF0000"/>
                </a:solidFill>
                <a:effectLst>
                  <a:outerShdw blurRad="38100" dist="38100" dir="2700000" algn="tl">
                    <a:srgbClr val="000000">
                      <a:alpha val="43137"/>
                    </a:srgbClr>
                  </a:outerShdw>
                </a:effectLst>
              </a:rPr>
              <a:t>Charlottetown Call for Action:</a:t>
            </a:r>
            <a:br>
              <a:rPr lang="en-US" sz="2400" b="1" dirty="0">
                <a:solidFill>
                  <a:srgbClr val="FF0000"/>
                </a:solidFill>
                <a:effectLst>
                  <a:outerShdw blurRad="38100" dist="38100" dir="2700000" algn="tl">
                    <a:srgbClr val="000000">
                      <a:alpha val="43137"/>
                    </a:srgbClr>
                  </a:outerShdw>
                </a:effectLst>
              </a:rPr>
            </a:br>
            <a:r>
              <a:rPr lang="en-US" sz="2400" b="1" dirty="0">
                <a:solidFill>
                  <a:srgbClr val="FF0000"/>
                </a:solidFill>
                <a:effectLst>
                  <a:outerShdw blurRad="38100" dist="38100" dir="2700000" algn="tl">
                    <a:srgbClr val="000000">
                      <a:alpha val="43137"/>
                    </a:srgbClr>
                  </a:outerShdw>
                </a:effectLst>
              </a:rPr>
              <a:t>Health Promotion for Sustainable </a:t>
            </a:r>
            <a:r>
              <a:rPr lang="en-US" sz="2400" b="1" dirty="0" smtClean="0">
                <a:solidFill>
                  <a:srgbClr val="FF0000"/>
                </a:solidFill>
                <a:effectLst>
                  <a:outerShdw blurRad="38100" dist="38100" dir="2700000" algn="tl">
                    <a:srgbClr val="000000">
                      <a:alpha val="43137"/>
                    </a:srgbClr>
                  </a:outerShdw>
                </a:effectLst>
              </a:rPr>
              <a:t>Development</a:t>
            </a:r>
            <a:r>
              <a:rPr lang="hu-HU" sz="2400" b="1" dirty="0" smtClean="0">
                <a:solidFill>
                  <a:srgbClr val="FF0000"/>
                </a:solidFill>
                <a:effectLst>
                  <a:outerShdw blurRad="38100" dist="38100" dir="2700000" algn="tl">
                    <a:srgbClr val="000000">
                      <a:alpha val="43137"/>
                    </a:srgbClr>
                  </a:outerShdw>
                </a:effectLst>
              </a:rPr>
              <a:t> (1)</a:t>
            </a:r>
            <a:endParaRPr lang="en-GB" sz="24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457200" y="1484784"/>
            <a:ext cx="8229600" cy="4392488"/>
          </a:xfrm>
        </p:spPr>
        <p:txBody>
          <a:bodyPr>
            <a:noAutofit/>
          </a:bodyPr>
          <a:lstStyle/>
          <a:p>
            <a:r>
              <a:rPr lang="hu-HU" sz="2000" b="1" dirty="0" smtClean="0"/>
              <a:t>The </a:t>
            </a:r>
            <a:r>
              <a:rPr lang="en-US" sz="2000" b="1" dirty="0" smtClean="0"/>
              <a:t>Ottawa </a:t>
            </a:r>
            <a:r>
              <a:rPr lang="en-US" sz="2000" b="1" dirty="0"/>
              <a:t>Charter continues to provide a solid foundation we can build </a:t>
            </a:r>
            <a:r>
              <a:rPr lang="en-US" sz="2000" b="1" dirty="0" smtClean="0"/>
              <a:t>upon</a:t>
            </a:r>
            <a:r>
              <a:rPr lang="hu-HU" sz="2000" b="1" dirty="0" smtClean="0"/>
              <a:t>.</a:t>
            </a:r>
          </a:p>
          <a:p>
            <a:r>
              <a:rPr lang="hu-HU" sz="2000" b="1" dirty="0" smtClean="0"/>
              <a:t>The </a:t>
            </a:r>
            <a:r>
              <a:rPr lang="en-US" sz="2000" b="1" dirty="0" smtClean="0"/>
              <a:t>achievement </a:t>
            </a:r>
            <a:r>
              <a:rPr lang="en-US" sz="2000" b="1" dirty="0"/>
              <a:t>of the SDGs is dependent on CSOs and the central role they play within health promotion.</a:t>
            </a:r>
            <a:endParaRPr lang="hu-HU" sz="2000" b="1" dirty="0" smtClean="0"/>
          </a:p>
          <a:p>
            <a:r>
              <a:rPr lang="en-US" sz="2000" b="1" dirty="0" smtClean="0"/>
              <a:t>Governments </a:t>
            </a:r>
            <a:r>
              <a:rPr lang="en-US" sz="2000" b="1" dirty="0"/>
              <a:t>exercise political will at all levels, acknowledge the contributions of civil society and work with them to create health across all sectors.</a:t>
            </a:r>
          </a:p>
          <a:p>
            <a:r>
              <a:rPr lang="en-US" sz="2000" b="1" dirty="0"/>
              <a:t>Civil Society organizations work together through strengthening their networking, advocacy, communication and evidence creation efforts in order to keep HP on the agenda.</a:t>
            </a:r>
          </a:p>
          <a:p>
            <a:r>
              <a:rPr lang="en-US" sz="2000" b="1" dirty="0"/>
              <a:t>WHO and governments create enabling environments for intersectoral collaboration and working in partnership with Civil Society organizations</a:t>
            </a:r>
            <a:r>
              <a:rPr lang="en-US" sz="2000" b="1" dirty="0" smtClean="0"/>
              <a:t>.</a:t>
            </a:r>
            <a:endParaRPr lang="en-US" sz="2000" b="1" dirty="0"/>
          </a:p>
        </p:txBody>
      </p:sp>
      <p:pic>
        <p:nvPicPr>
          <p:cNvPr id="2050" name="Picture 2" descr="C:\Users\MKOK\Pictures\gfhp_2016_logo_formatt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5805264"/>
            <a:ext cx="3777630" cy="925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18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8229600" cy="1301006"/>
          </a:xfrm>
        </p:spPr>
        <p:txBody>
          <a:bodyPr>
            <a:normAutofit/>
          </a:bodyPr>
          <a:lstStyle/>
          <a:p>
            <a:r>
              <a:rPr lang="en-US" sz="2400" b="1" dirty="0">
                <a:solidFill>
                  <a:srgbClr val="FF0000"/>
                </a:solidFill>
                <a:effectLst>
                  <a:outerShdw blurRad="38100" dist="38100" dir="2700000" algn="tl">
                    <a:srgbClr val="000000">
                      <a:alpha val="43137"/>
                    </a:srgbClr>
                  </a:outerShdw>
                </a:effectLst>
              </a:rPr>
              <a:t>PEI Health Promotion Declaration – October 2016</a:t>
            </a:r>
            <a:br>
              <a:rPr lang="en-US" sz="2400" b="1" dirty="0">
                <a:solidFill>
                  <a:srgbClr val="FF0000"/>
                </a:solidFill>
                <a:effectLst>
                  <a:outerShdw blurRad="38100" dist="38100" dir="2700000" algn="tl">
                    <a:srgbClr val="000000">
                      <a:alpha val="43137"/>
                    </a:srgbClr>
                  </a:outerShdw>
                </a:effectLst>
              </a:rPr>
            </a:br>
            <a:r>
              <a:rPr lang="en-US" sz="2400" b="1" dirty="0">
                <a:solidFill>
                  <a:srgbClr val="FF0000"/>
                </a:solidFill>
                <a:effectLst>
                  <a:outerShdw blurRad="38100" dist="38100" dir="2700000" algn="tl">
                    <a:srgbClr val="000000">
                      <a:alpha val="43137"/>
                    </a:srgbClr>
                  </a:outerShdw>
                </a:effectLst>
              </a:rPr>
              <a:t>Charlottetown Call for Action:</a:t>
            </a:r>
            <a:br>
              <a:rPr lang="en-US" sz="2400" b="1" dirty="0">
                <a:solidFill>
                  <a:srgbClr val="FF0000"/>
                </a:solidFill>
                <a:effectLst>
                  <a:outerShdw blurRad="38100" dist="38100" dir="2700000" algn="tl">
                    <a:srgbClr val="000000">
                      <a:alpha val="43137"/>
                    </a:srgbClr>
                  </a:outerShdw>
                </a:effectLst>
              </a:rPr>
            </a:br>
            <a:r>
              <a:rPr lang="en-US" sz="2400" b="1" dirty="0">
                <a:solidFill>
                  <a:srgbClr val="FF0000"/>
                </a:solidFill>
                <a:effectLst>
                  <a:outerShdw blurRad="38100" dist="38100" dir="2700000" algn="tl">
                    <a:srgbClr val="000000">
                      <a:alpha val="43137"/>
                    </a:srgbClr>
                  </a:outerShdw>
                </a:effectLst>
              </a:rPr>
              <a:t>Health Promotion for Sustainable Development</a:t>
            </a:r>
            <a:r>
              <a:rPr lang="hu-HU" sz="2400" b="1" dirty="0">
                <a:solidFill>
                  <a:srgbClr val="FF0000"/>
                </a:solidFill>
                <a:effectLst>
                  <a:outerShdw blurRad="38100" dist="38100" dir="2700000" algn="tl">
                    <a:srgbClr val="000000">
                      <a:alpha val="43137"/>
                    </a:srgbClr>
                  </a:outerShdw>
                </a:effectLst>
              </a:rPr>
              <a:t> </a:t>
            </a:r>
            <a:r>
              <a:rPr lang="hu-HU" sz="2400" b="1" dirty="0" smtClean="0">
                <a:solidFill>
                  <a:srgbClr val="FF0000"/>
                </a:solidFill>
                <a:effectLst>
                  <a:outerShdw blurRad="38100" dist="38100" dir="2700000" algn="tl">
                    <a:srgbClr val="000000">
                      <a:alpha val="43137"/>
                    </a:srgbClr>
                  </a:outerShdw>
                </a:effectLst>
              </a:rPr>
              <a:t>(2)</a:t>
            </a:r>
            <a:endParaRPr lang="en-GB" dirty="0"/>
          </a:p>
        </p:txBody>
      </p:sp>
      <p:sp>
        <p:nvSpPr>
          <p:cNvPr id="3" name="Tartalom helye 2"/>
          <p:cNvSpPr>
            <a:spLocks noGrp="1"/>
          </p:cNvSpPr>
          <p:nvPr>
            <p:ph idx="1"/>
          </p:nvPr>
        </p:nvSpPr>
        <p:spPr/>
        <p:txBody>
          <a:bodyPr>
            <a:normAutofit fontScale="77500" lnSpcReduction="20000"/>
          </a:bodyPr>
          <a:lstStyle/>
          <a:p>
            <a:r>
              <a:rPr lang="en-US" sz="3100" b="1" dirty="0"/>
              <a:t>A Global Treaty on Health be developed by UN member states in the context of Global Governance for Health and recognize the roles of CSOs to contribute to it.</a:t>
            </a:r>
          </a:p>
          <a:p>
            <a:r>
              <a:rPr lang="en-US" sz="3100" b="1" dirty="0"/>
              <a:t>WHO focus attention and resources to make sure that HP strategies are more widely known and applied, and health promotion strategies are built into WHO work; from planning, to resource allocation, to training of health professionals globally, so that these skills are available at both local and national levels in all countries.</a:t>
            </a:r>
          </a:p>
          <a:p>
            <a:r>
              <a:rPr lang="en-US" sz="3100" b="1" dirty="0"/>
              <a:t>WHO and national governments invest in research about the effectiveness of implementing multi-level, multi-action, and civil society-engaging health promotion strategies towards advancing the SDGs.</a:t>
            </a:r>
          </a:p>
          <a:p>
            <a:endParaRPr lang="en-GB" dirty="0"/>
          </a:p>
        </p:txBody>
      </p:sp>
      <p:pic>
        <p:nvPicPr>
          <p:cNvPr id="4" name="Picture 2" descr="C:\Users\MKOK\Pictures\gfhp_2016_logo_formatt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5805264"/>
            <a:ext cx="3777630" cy="925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38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en-US" sz="2800" b="1" dirty="0">
                <a:solidFill>
                  <a:srgbClr val="FF0000"/>
                </a:solidFill>
                <a:effectLst>
                  <a:outerShdw blurRad="38100" dist="38100" dir="2700000" algn="tl">
                    <a:srgbClr val="000000">
                      <a:alpha val="43137"/>
                    </a:srgbClr>
                  </a:outerShdw>
                </a:effectLst>
              </a:rPr>
              <a:t>Towards a framework convention on global </a:t>
            </a:r>
            <a:r>
              <a:rPr lang="en-US" sz="2800" b="1" dirty="0" smtClean="0">
                <a:solidFill>
                  <a:srgbClr val="FF0000"/>
                </a:solidFill>
                <a:effectLst>
                  <a:outerShdw blurRad="38100" dist="38100" dir="2700000" algn="tl">
                    <a:srgbClr val="000000">
                      <a:alpha val="43137"/>
                    </a:srgbClr>
                  </a:outerShdw>
                </a:effectLst>
              </a:rPr>
              <a:t>health</a:t>
            </a:r>
            <a:r>
              <a:rPr lang="hu-HU" sz="2800" b="1" dirty="0" smtClean="0">
                <a:solidFill>
                  <a:srgbClr val="FF0000"/>
                </a:solidFill>
                <a:effectLst>
                  <a:outerShdw blurRad="38100" dist="38100" dir="2700000" algn="tl">
                    <a:srgbClr val="000000">
                      <a:alpha val="43137"/>
                    </a:srgbClr>
                  </a:outerShdw>
                </a:effectLst>
              </a:rPr>
              <a:t/>
            </a:r>
            <a:br>
              <a:rPr lang="hu-HU" sz="2800" b="1" dirty="0" smtClean="0">
                <a:solidFill>
                  <a:srgbClr val="FF0000"/>
                </a:solidFill>
                <a:effectLst>
                  <a:outerShdw blurRad="38100" dist="38100" dir="2700000" algn="tl">
                    <a:srgbClr val="000000">
                      <a:alpha val="43137"/>
                    </a:srgbClr>
                  </a:outerShdw>
                </a:effectLst>
              </a:rPr>
            </a:br>
            <a:r>
              <a:rPr lang="en-GB" sz="2000" b="1" dirty="0" smtClean="0">
                <a:solidFill>
                  <a:srgbClr val="FF0000"/>
                </a:solidFill>
                <a:effectLst>
                  <a:outerShdw blurRad="38100" dist="38100" dir="2700000" algn="tl">
                    <a:srgbClr val="000000">
                      <a:alpha val="43137"/>
                    </a:srgbClr>
                  </a:outerShdw>
                </a:effectLst>
              </a:rPr>
              <a:t>Lawrence O Gostin , Eric A Friedman , Kent Buse , Attiya Waris, Moses Mulumba, Mayowa Joe, Lola Dare, Ames Dhai &amp; Devi Sridhar</a:t>
            </a:r>
            <a:endParaRPr lang="en-GB" sz="28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457200" y="1600201"/>
            <a:ext cx="8229600" cy="3917031"/>
          </a:xfrm>
        </p:spPr>
        <p:txBody>
          <a:bodyPr>
            <a:normAutofit fontScale="25000" lnSpcReduction="20000"/>
          </a:bodyPr>
          <a:lstStyle/>
          <a:p>
            <a:r>
              <a:rPr lang="en-GB" sz="6400" b="1" dirty="0" smtClean="0"/>
              <a:t>The sustainable development agenda, however, cannot achieve global health with justice without robust global governance. We urge adoption of a legally binding global health treaty – a framework convention on global health grounded in the right to health.</a:t>
            </a:r>
          </a:p>
          <a:p>
            <a:r>
              <a:rPr lang="en-GB" sz="6400" b="1" dirty="0" smtClean="0"/>
              <a:t>A framework convention would establish a health financing framework with clear obligations, and would create an accountability regime with robust standards, monitoring and enforcement. It would advance health justice through engaging marginalized and underserved populations in making and evaluating policies and through comprehensive strategies and targeted interventions designed to overcome the barriers that prevent these populations from enjoying the conditions required for good health. Governments would be held to high standards of good governance, namely inclusive participation, transparency, honesty, accountability and stewardship. The framework convention would empower people to claim their right to health.</a:t>
            </a:r>
          </a:p>
          <a:p>
            <a:r>
              <a:rPr lang="en-GB" sz="6400" b="1" dirty="0" smtClean="0"/>
              <a:t> A framework convention would help elevate health and place it closer to the centre of the goals and activities of other international legal regimes, including through the establishment of a multisectoral consortium led by WHO.</a:t>
            </a:r>
          </a:p>
          <a:p>
            <a:pPr marL="0" indent="0" algn="r">
              <a:buNone/>
            </a:pPr>
            <a:endParaRPr lang="en-GB" sz="4900" dirty="0" smtClean="0"/>
          </a:p>
          <a:p>
            <a:pPr marL="0" indent="0" algn="r">
              <a:buNone/>
            </a:pPr>
            <a:r>
              <a:rPr lang="en-US" sz="6400" b="1" i="1" dirty="0" smtClean="0"/>
              <a:t>Bulletin </a:t>
            </a:r>
            <a:r>
              <a:rPr lang="en-US" sz="6400" b="1" i="1" dirty="0"/>
              <a:t>of the World Health Organization 2013;91:790-793</a:t>
            </a:r>
            <a:r>
              <a:rPr lang="en-US" sz="6400" b="1" i="1" dirty="0" smtClean="0"/>
              <a:t>.</a:t>
            </a:r>
            <a:endParaRPr lang="en-GB" sz="6400" b="1" i="1" dirty="0"/>
          </a:p>
        </p:txBody>
      </p:sp>
      <p:pic>
        <p:nvPicPr>
          <p:cNvPr id="4098" name="Picture 2" descr="http://www.who.int/entity/bulletin/blt-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958" y="5517232"/>
            <a:ext cx="5295130" cy="1294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2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7505" y="25765"/>
            <a:ext cx="8932550" cy="1098979"/>
          </a:xfrm>
        </p:spPr>
        <p:txBody>
          <a:bodyPr>
            <a:normAutofit fontScale="90000"/>
          </a:bodyPr>
          <a:lstStyle/>
          <a:p>
            <a:r>
              <a:rPr lang="en-GB" sz="2400" b="1" dirty="0" smtClean="0">
                <a:solidFill>
                  <a:srgbClr val="FF0000"/>
                </a:solidFill>
                <a:effectLst>
                  <a:outerShdw blurRad="38100" dist="38100" dir="2700000" algn="tl">
                    <a:srgbClr val="000000">
                      <a:alpha val="43137"/>
                    </a:srgbClr>
                  </a:outerShdw>
                </a:effectLst>
              </a:rPr>
              <a:t>9th Global Conference on Health Promotion (1)</a:t>
            </a:r>
            <a:br>
              <a:rPr lang="en-GB" sz="2400" b="1" dirty="0" smtClean="0">
                <a:solidFill>
                  <a:srgbClr val="FF0000"/>
                </a:solidFill>
                <a:effectLst>
                  <a:outerShdw blurRad="38100" dist="38100" dir="2700000" algn="tl">
                    <a:srgbClr val="000000">
                      <a:alpha val="43137"/>
                    </a:srgbClr>
                  </a:outerShdw>
                </a:effectLst>
              </a:rPr>
            </a:br>
            <a:r>
              <a:rPr lang="en-GB" sz="2400" b="1" dirty="0" smtClean="0">
                <a:solidFill>
                  <a:srgbClr val="FF0000"/>
                </a:solidFill>
                <a:effectLst>
                  <a:outerShdw blurRad="38100" dist="38100" dir="2700000" algn="tl">
                    <a:srgbClr val="000000">
                      <a:alpha val="43137"/>
                    </a:srgbClr>
                  </a:outerShdw>
                </a:effectLst>
              </a:rPr>
              <a:t>Shanghai, 21-24 November 2016</a:t>
            </a:r>
            <a:br>
              <a:rPr lang="en-GB" sz="2400" b="1" dirty="0" smtClean="0">
                <a:solidFill>
                  <a:srgbClr val="FF0000"/>
                </a:solidFill>
                <a:effectLst>
                  <a:outerShdw blurRad="38100" dist="38100" dir="2700000" algn="tl">
                    <a:srgbClr val="000000">
                      <a:alpha val="43137"/>
                    </a:srgbClr>
                  </a:outerShdw>
                </a:effectLst>
              </a:rPr>
            </a:br>
            <a:r>
              <a:rPr lang="en-GB" sz="2400" b="1" dirty="0" smtClean="0">
                <a:solidFill>
                  <a:srgbClr val="FF0000"/>
                </a:solidFill>
                <a:effectLst>
                  <a:outerShdw blurRad="38100" dist="38100" dir="2700000" algn="tl">
                    <a:srgbClr val="000000">
                      <a:alpha val="43137"/>
                    </a:srgbClr>
                  </a:outerShdw>
                </a:effectLst>
              </a:rPr>
              <a:t>Highlights by Draft Declaration</a:t>
            </a:r>
            <a:endParaRPr lang="en-GB" sz="32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457200" y="1556792"/>
            <a:ext cx="4330824" cy="4968552"/>
          </a:xfrm>
        </p:spPr>
        <p:txBody>
          <a:bodyPr>
            <a:normAutofit/>
          </a:bodyPr>
          <a:lstStyle/>
          <a:p>
            <a:pPr marL="400050"/>
            <a:r>
              <a:rPr lang="en-US" sz="1800" b="1" dirty="0" smtClean="0"/>
              <a:t>Health </a:t>
            </a:r>
            <a:r>
              <a:rPr lang="en-US" sz="1800" b="1" dirty="0"/>
              <a:t>promotion compellingly contributes to the Sustainable Development Agenda by:</a:t>
            </a:r>
          </a:p>
          <a:p>
            <a:pPr marL="800100" lvl="1"/>
            <a:r>
              <a:rPr lang="en-US" sz="1400" b="1" dirty="0" smtClean="0"/>
              <a:t>addressing </a:t>
            </a:r>
            <a:r>
              <a:rPr lang="en-US" sz="1400" b="1" dirty="0"/>
              <a:t>the interdependence between sustainable health and well-being and the health of </a:t>
            </a:r>
            <a:r>
              <a:rPr lang="en-US" sz="1400" b="1" dirty="0" smtClean="0"/>
              <a:t>the</a:t>
            </a:r>
            <a:r>
              <a:rPr lang="hu-HU" sz="1400" b="1" dirty="0" smtClean="0"/>
              <a:t> </a:t>
            </a:r>
            <a:r>
              <a:rPr lang="en-US" sz="1400" b="1" dirty="0" smtClean="0"/>
              <a:t>planet</a:t>
            </a:r>
            <a:r>
              <a:rPr lang="en-US" sz="1400" b="1" dirty="0"/>
              <a:t>;</a:t>
            </a:r>
          </a:p>
          <a:p>
            <a:pPr marL="800100" lvl="1"/>
            <a:r>
              <a:rPr lang="en-US" sz="1400" b="1" dirty="0" smtClean="0"/>
              <a:t>empowering </a:t>
            </a:r>
            <a:r>
              <a:rPr lang="en-US" sz="1400" b="1" dirty="0"/>
              <a:t>people to increase control over their health and ensuring inclusiveness and voice;</a:t>
            </a:r>
          </a:p>
          <a:p>
            <a:pPr marL="800100" lvl="1"/>
            <a:r>
              <a:rPr lang="en-US" sz="1400" b="1" dirty="0" smtClean="0"/>
              <a:t>reducing </a:t>
            </a:r>
            <a:r>
              <a:rPr lang="en-US" sz="1400" b="1" dirty="0"/>
              <a:t>health inequities caused by the unequal distribution of funds, power and resources;</a:t>
            </a:r>
          </a:p>
          <a:p>
            <a:pPr marL="800100" lvl="1"/>
            <a:r>
              <a:rPr lang="en-US" sz="1400" b="1" dirty="0" smtClean="0"/>
              <a:t>acting </a:t>
            </a:r>
            <a:r>
              <a:rPr lang="en-US" sz="1400" b="1" dirty="0"/>
              <a:t>on the cross-cutting political, economic, social, cultural and environmental determinants </a:t>
            </a:r>
            <a:r>
              <a:rPr lang="en-US" sz="1400" b="1" dirty="0" smtClean="0"/>
              <a:t>of</a:t>
            </a:r>
            <a:r>
              <a:rPr lang="hu-HU" sz="1400" b="1" dirty="0" smtClean="0"/>
              <a:t> </a:t>
            </a:r>
            <a:r>
              <a:rPr lang="en-US" sz="1400" b="1" dirty="0" smtClean="0"/>
              <a:t>health</a:t>
            </a:r>
            <a:r>
              <a:rPr lang="en-US" sz="1400" b="1" dirty="0"/>
              <a:t>;</a:t>
            </a:r>
          </a:p>
          <a:p>
            <a:pPr marL="800100" lvl="1"/>
            <a:r>
              <a:rPr lang="en-US" sz="1400" b="1" dirty="0" smtClean="0"/>
              <a:t>ensuring </a:t>
            </a:r>
            <a:r>
              <a:rPr lang="en-US" sz="1400" b="1" dirty="0"/>
              <a:t>societal co-benefits by working across and with sectors, at different levels of </a:t>
            </a:r>
            <a:r>
              <a:rPr lang="en-US" sz="1400" b="1" dirty="0" smtClean="0"/>
              <a:t>governance</a:t>
            </a:r>
            <a:endParaRPr lang="en-US" sz="1400" b="1" dirty="0"/>
          </a:p>
          <a:p>
            <a:pPr marL="800100" lvl="1"/>
            <a:r>
              <a:rPr lang="en-US" sz="1400" b="1" dirty="0"/>
              <a:t>and with a wide range of societal actors.</a:t>
            </a:r>
            <a:endParaRPr lang="hu-HU" sz="1400" b="1" dirty="0" smtClean="0"/>
          </a:p>
          <a:p>
            <a:pPr marL="400050"/>
            <a:endParaRPr lang="en-GB" sz="1800" b="1" dirty="0" smtClean="0"/>
          </a:p>
          <a:p>
            <a:pPr marL="400050"/>
            <a:endParaRPr lang="en-US" sz="1800" b="1" dirty="0"/>
          </a:p>
          <a:p>
            <a:pPr marL="400050"/>
            <a:endParaRPr lang="hu-HU" sz="1800" b="1" dirty="0" smtClean="0"/>
          </a:p>
          <a:p>
            <a:pPr marL="400050"/>
            <a:endParaRPr lang="hu-HU" sz="2000" b="1" dirty="0" smtClean="0"/>
          </a:p>
          <a:p>
            <a:endParaRPr lang="hu-HU" sz="2000" b="1" dirty="0" smtClean="0"/>
          </a:p>
          <a:p>
            <a:endParaRPr lang="hu-HU" sz="2000" b="1" dirty="0" smtClean="0"/>
          </a:p>
          <a:p>
            <a:endParaRPr lang="en-GB" sz="2000" b="1" dirty="0"/>
          </a:p>
        </p:txBody>
      </p:sp>
      <p:pic>
        <p:nvPicPr>
          <p:cNvPr id="1026" name="Picture 2" descr="C:\Users\MKOK\Pictures\MUNKA KÉPEK\Ebola Ti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924944"/>
            <a:ext cx="3171911" cy="21031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KOK\Pictures\MUNKA KÉPEK\economic crisi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124744"/>
            <a:ext cx="2152650" cy="21240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0271" y="4847112"/>
            <a:ext cx="3663729" cy="2060848"/>
          </a:xfrm>
          <a:prstGeom prst="rect">
            <a:avLst/>
          </a:prstGeom>
        </p:spPr>
      </p:pic>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3979" y="260648"/>
            <a:ext cx="1331655"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305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sz="2200" b="1" dirty="0">
                <a:solidFill>
                  <a:srgbClr val="FF0000"/>
                </a:solidFill>
                <a:effectLst>
                  <a:outerShdw blurRad="38100" dist="38100" dir="2700000" algn="tl">
                    <a:srgbClr val="000000">
                      <a:alpha val="43137"/>
                    </a:srgbClr>
                  </a:outerShdw>
                </a:effectLst>
              </a:rPr>
              <a:t>9th Global Conference on Health Promotion </a:t>
            </a:r>
            <a:r>
              <a:rPr lang="en-GB" sz="2200" b="1" dirty="0" smtClean="0">
                <a:solidFill>
                  <a:srgbClr val="FF0000"/>
                </a:solidFill>
                <a:effectLst>
                  <a:outerShdw blurRad="38100" dist="38100" dir="2700000" algn="tl">
                    <a:srgbClr val="000000">
                      <a:alpha val="43137"/>
                    </a:srgbClr>
                  </a:outerShdw>
                </a:effectLst>
              </a:rPr>
              <a:t>(</a:t>
            </a:r>
            <a:r>
              <a:rPr lang="hu-HU" sz="2200" b="1" dirty="0" smtClean="0">
                <a:solidFill>
                  <a:srgbClr val="FF0000"/>
                </a:solidFill>
                <a:effectLst>
                  <a:outerShdw blurRad="38100" dist="38100" dir="2700000" algn="tl">
                    <a:srgbClr val="000000">
                      <a:alpha val="43137"/>
                    </a:srgbClr>
                  </a:outerShdw>
                </a:effectLst>
              </a:rPr>
              <a:t>2</a:t>
            </a:r>
            <a:r>
              <a:rPr lang="en-GB" sz="2200" b="1" dirty="0" smtClean="0">
                <a:solidFill>
                  <a:srgbClr val="FF0000"/>
                </a:solidFill>
                <a:effectLst>
                  <a:outerShdw blurRad="38100" dist="38100" dir="2700000" algn="tl">
                    <a:srgbClr val="000000">
                      <a:alpha val="43137"/>
                    </a:srgbClr>
                  </a:outerShdw>
                </a:effectLst>
              </a:rPr>
              <a:t>)</a:t>
            </a:r>
            <a:r>
              <a:rPr lang="en-GB" sz="2200" b="1" dirty="0">
                <a:solidFill>
                  <a:srgbClr val="FF0000"/>
                </a:solidFill>
                <a:effectLst>
                  <a:outerShdw blurRad="38100" dist="38100" dir="2700000" algn="tl">
                    <a:srgbClr val="000000">
                      <a:alpha val="43137"/>
                    </a:srgbClr>
                  </a:outerShdw>
                </a:effectLst>
              </a:rPr>
              <a:t/>
            </a:r>
            <a:br>
              <a:rPr lang="en-GB" sz="2200" b="1" dirty="0">
                <a:solidFill>
                  <a:srgbClr val="FF0000"/>
                </a:solidFill>
                <a:effectLst>
                  <a:outerShdw blurRad="38100" dist="38100" dir="2700000" algn="tl">
                    <a:srgbClr val="000000">
                      <a:alpha val="43137"/>
                    </a:srgbClr>
                  </a:outerShdw>
                </a:effectLst>
              </a:rPr>
            </a:br>
            <a:r>
              <a:rPr lang="en-GB" sz="2200" b="1" dirty="0">
                <a:solidFill>
                  <a:srgbClr val="FF0000"/>
                </a:solidFill>
                <a:effectLst>
                  <a:outerShdw blurRad="38100" dist="38100" dir="2700000" algn="tl">
                    <a:srgbClr val="000000">
                      <a:alpha val="43137"/>
                    </a:srgbClr>
                  </a:outerShdw>
                </a:effectLst>
              </a:rPr>
              <a:t>Shanghai, 21-24 November 2016</a:t>
            </a:r>
            <a:br>
              <a:rPr lang="en-GB" sz="2200" b="1" dirty="0">
                <a:solidFill>
                  <a:srgbClr val="FF0000"/>
                </a:solidFill>
                <a:effectLst>
                  <a:outerShdw blurRad="38100" dist="38100" dir="2700000" algn="tl">
                    <a:srgbClr val="000000">
                      <a:alpha val="43137"/>
                    </a:srgbClr>
                  </a:outerShdw>
                </a:effectLst>
              </a:rPr>
            </a:br>
            <a:r>
              <a:rPr lang="en-GB" sz="2200" b="1" dirty="0">
                <a:solidFill>
                  <a:srgbClr val="FF0000"/>
                </a:solidFill>
                <a:effectLst>
                  <a:outerShdw blurRad="38100" dist="38100" dir="2700000" algn="tl">
                    <a:srgbClr val="000000">
                      <a:alpha val="43137"/>
                    </a:srgbClr>
                  </a:outerShdw>
                </a:effectLst>
              </a:rPr>
              <a:t>Highlights by Draft Declaration</a:t>
            </a:r>
            <a:endParaRPr lang="en-GB" dirty="0"/>
          </a:p>
        </p:txBody>
      </p:sp>
      <p:sp>
        <p:nvSpPr>
          <p:cNvPr id="3" name="Tartalom helye 2"/>
          <p:cNvSpPr>
            <a:spLocks noGrp="1"/>
          </p:cNvSpPr>
          <p:nvPr>
            <p:ph idx="1"/>
          </p:nvPr>
        </p:nvSpPr>
        <p:spPr>
          <a:xfrm>
            <a:off x="457200" y="1600200"/>
            <a:ext cx="8229600" cy="4853136"/>
          </a:xfrm>
        </p:spPr>
        <p:txBody>
          <a:bodyPr>
            <a:normAutofit/>
          </a:bodyPr>
          <a:lstStyle/>
          <a:p>
            <a:r>
              <a:rPr lang="en-GB" sz="2400" b="1" dirty="0" smtClean="0"/>
              <a:t>Key areas to address:</a:t>
            </a:r>
          </a:p>
          <a:p>
            <a:pPr lvl="1"/>
            <a:r>
              <a:rPr lang="en-GB" sz="1800" b="1" dirty="0" smtClean="0"/>
              <a:t>Strengthen good governance for health</a:t>
            </a:r>
          </a:p>
          <a:p>
            <a:pPr lvl="1"/>
            <a:r>
              <a:rPr lang="en-GB" sz="1800" b="1" dirty="0" smtClean="0"/>
              <a:t>Improve urban health and support healthy cities and communities</a:t>
            </a:r>
          </a:p>
          <a:p>
            <a:pPr lvl="1"/>
            <a:r>
              <a:rPr lang="en-GB" sz="1800" b="1" dirty="0" smtClean="0"/>
              <a:t>Strengthen health literacy</a:t>
            </a:r>
          </a:p>
          <a:p>
            <a:r>
              <a:rPr lang="en-GB" sz="2200" b="1" dirty="0" smtClean="0"/>
              <a:t>Within each of these areas innovative approaches to coordination, greenness, equity and inclusiveness, transparency and accountability, community participation and adapting to the potential of a global digital society are required.</a:t>
            </a:r>
          </a:p>
          <a:p>
            <a:r>
              <a:rPr lang="en-GB" sz="2200" b="1" dirty="0" smtClean="0"/>
              <a:t>Social mobilization:</a:t>
            </a:r>
          </a:p>
          <a:p>
            <a:pPr lvl="1"/>
            <a:r>
              <a:rPr lang="en-GB" sz="1800" b="1" dirty="0" smtClean="0"/>
              <a:t>Media, NGOs, academia and philanthropic organizations can contribute to health promotion. Mechanisms can be introduced to incentivize the private sector to contribute resources, expertise and technological innovation. At the same time, </a:t>
            </a:r>
            <a:r>
              <a:rPr lang="en-GB" sz="1800" b="1" dirty="0" smtClean="0">
                <a:solidFill>
                  <a:schemeClr val="tx2"/>
                </a:solidFill>
                <a:effectLst>
                  <a:outerShdw blurRad="38100" dist="38100" dir="2700000" algn="tl">
                    <a:srgbClr val="000000">
                      <a:alpha val="43137"/>
                    </a:srgbClr>
                  </a:outerShdw>
                </a:effectLst>
              </a:rPr>
              <a:t>conflicts of interest that might arise must be managed</a:t>
            </a:r>
            <a:r>
              <a:rPr lang="en-GB" sz="1800" b="1" dirty="0" smtClean="0"/>
              <a:t>.</a:t>
            </a:r>
            <a:endParaRPr lang="en-GB" sz="18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3979" y="260648"/>
            <a:ext cx="1331655"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395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ctr"/>
            <a:r>
              <a:rPr lang="en-GB" b="1" dirty="0" smtClean="0">
                <a:solidFill>
                  <a:srgbClr val="FF0000"/>
                </a:solidFill>
                <a:effectLst>
                  <a:outerShdw blurRad="38100" dist="38100" dir="2700000" algn="tl">
                    <a:srgbClr val="000000">
                      <a:alpha val="43137"/>
                    </a:srgbClr>
                  </a:outerShdw>
                </a:effectLst>
              </a:rPr>
              <a:t>Looking back: The Ottawa Charter for Health Promotion</a:t>
            </a:r>
            <a:endParaRPr lang="hu-HU" dirty="0">
              <a:effectLst>
                <a:outerShdw blurRad="38100" dist="38100" dir="2700000" algn="tl">
                  <a:srgbClr val="000000">
                    <a:alpha val="43137"/>
                  </a:srgbClr>
                </a:outerShdw>
              </a:effectLst>
            </a:endParaRPr>
          </a:p>
        </p:txBody>
      </p:sp>
      <p:pic>
        <p:nvPicPr>
          <p:cNvPr id="2050" name="Picture 2" descr="C:\Users\mkok\Pictures\régi Ottawa 25 1.jpg"/>
          <p:cNvPicPr>
            <a:picLocks noGrp="1" noChangeAspect="1" noChangeArrowheads="1"/>
          </p:cNvPicPr>
          <p:nvPr>
            <p:ph idx="1"/>
          </p:nvPr>
        </p:nvPicPr>
        <p:blipFill>
          <a:blip r:embed="rId2" cstate="print"/>
          <a:srcRect/>
          <a:stretch>
            <a:fillRect/>
          </a:stretch>
        </p:blipFill>
        <p:spPr bwMode="auto">
          <a:xfrm>
            <a:off x="755576" y="2060848"/>
            <a:ext cx="3049089" cy="2168241"/>
          </a:xfrm>
          <a:prstGeom prst="rect">
            <a:avLst/>
          </a:prstGeom>
          <a:noFill/>
        </p:spPr>
      </p:pic>
      <p:pic>
        <p:nvPicPr>
          <p:cNvPr id="2051" name="Picture 3" descr="C:\Users\mkok\Pictures\régi Otawa 25 4..jpg"/>
          <p:cNvPicPr>
            <a:picLocks noChangeAspect="1" noChangeArrowheads="1"/>
          </p:cNvPicPr>
          <p:nvPr/>
        </p:nvPicPr>
        <p:blipFill>
          <a:blip r:embed="rId3" cstate="print"/>
          <a:srcRect/>
          <a:stretch>
            <a:fillRect/>
          </a:stretch>
        </p:blipFill>
        <p:spPr bwMode="auto">
          <a:xfrm>
            <a:off x="3985888" y="2132856"/>
            <a:ext cx="3215240" cy="2304256"/>
          </a:xfrm>
          <a:prstGeom prst="rect">
            <a:avLst/>
          </a:prstGeom>
          <a:noFill/>
        </p:spPr>
      </p:pic>
      <p:pic>
        <p:nvPicPr>
          <p:cNvPr id="2052" name="Picture 4" descr="C:\Users\mkok\Pictures\régi Ottawa 25 2..jpg"/>
          <p:cNvPicPr>
            <a:picLocks noChangeAspect="1" noChangeArrowheads="1"/>
          </p:cNvPicPr>
          <p:nvPr/>
        </p:nvPicPr>
        <p:blipFill>
          <a:blip r:embed="rId4" cstate="print"/>
          <a:srcRect/>
          <a:stretch>
            <a:fillRect/>
          </a:stretch>
        </p:blipFill>
        <p:spPr bwMode="auto">
          <a:xfrm>
            <a:off x="6372200" y="3212976"/>
            <a:ext cx="2376263" cy="3313563"/>
          </a:xfrm>
          <a:prstGeom prst="rect">
            <a:avLst/>
          </a:prstGeom>
          <a:noFill/>
        </p:spPr>
      </p:pic>
      <p:pic>
        <p:nvPicPr>
          <p:cNvPr id="2053" name="Picture 5" descr="C:\Users\mkok\Pictures\régi Ottawa 25 3..jpg"/>
          <p:cNvPicPr>
            <a:picLocks noChangeAspect="1" noChangeArrowheads="1"/>
          </p:cNvPicPr>
          <p:nvPr/>
        </p:nvPicPr>
        <p:blipFill>
          <a:blip r:embed="rId5" cstate="print"/>
          <a:srcRect/>
          <a:stretch>
            <a:fillRect/>
          </a:stretch>
        </p:blipFill>
        <p:spPr bwMode="auto">
          <a:xfrm>
            <a:off x="971600" y="4293096"/>
            <a:ext cx="3240360" cy="2248928"/>
          </a:xfrm>
          <a:prstGeom prst="rect">
            <a:avLst/>
          </a:prstGeom>
          <a:noFill/>
        </p:spPr>
      </p:pic>
      <p:pic>
        <p:nvPicPr>
          <p:cNvPr id="2056" name="Picture 8" descr="C:\Users\mkok\Pictures\health_promotion_logo.png"/>
          <p:cNvPicPr>
            <a:picLocks noChangeAspect="1" noChangeArrowheads="1"/>
          </p:cNvPicPr>
          <p:nvPr/>
        </p:nvPicPr>
        <p:blipFill>
          <a:blip r:embed="rId6" cstate="print"/>
          <a:srcRect/>
          <a:stretch>
            <a:fillRect/>
          </a:stretch>
        </p:blipFill>
        <p:spPr bwMode="auto">
          <a:xfrm>
            <a:off x="6732240" y="1889275"/>
            <a:ext cx="2273744" cy="1571939"/>
          </a:xfrm>
          <a:prstGeom prst="rect">
            <a:avLst/>
          </a:prstGeom>
          <a:noFill/>
        </p:spPr>
      </p:pic>
      <p:pic>
        <p:nvPicPr>
          <p:cNvPr id="2057" name="Picture 9" descr="C:\Users\mkok\Pictures\Kép1 Ottawa Ch.jpg"/>
          <p:cNvPicPr>
            <a:picLocks noChangeAspect="1" noChangeArrowheads="1"/>
          </p:cNvPicPr>
          <p:nvPr/>
        </p:nvPicPr>
        <p:blipFill>
          <a:blip r:embed="rId7" cstate="print"/>
          <a:srcRect/>
          <a:stretch>
            <a:fillRect/>
          </a:stretch>
        </p:blipFill>
        <p:spPr bwMode="auto">
          <a:xfrm>
            <a:off x="3851920" y="3828428"/>
            <a:ext cx="2577483" cy="2264868"/>
          </a:xfrm>
          <a:prstGeom prst="rect">
            <a:avLst/>
          </a:prstGeom>
          <a:noFill/>
        </p:spPr>
      </p:pic>
      <p:pic>
        <p:nvPicPr>
          <p:cNvPr id="2058" name="Picture 10" descr="C:\Users\mkok\Pictures\imagesCAYC0K2F.jpg"/>
          <p:cNvPicPr>
            <a:picLocks noChangeAspect="1" noChangeArrowheads="1"/>
          </p:cNvPicPr>
          <p:nvPr/>
        </p:nvPicPr>
        <p:blipFill>
          <a:blip r:embed="rId8" cstate="print"/>
          <a:srcRect/>
          <a:stretch>
            <a:fillRect/>
          </a:stretch>
        </p:blipFill>
        <p:spPr bwMode="auto">
          <a:xfrm>
            <a:off x="1" y="3645024"/>
            <a:ext cx="2060743" cy="2376264"/>
          </a:xfrm>
          <a:prstGeom prst="rect">
            <a:avLst/>
          </a:prstGeom>
          <a:noFill/>
        </p:spPr>
      </p:pic>
    </p:spTree>
    <p:extLst>
      <p:ext uri="{BB962C8B-B14F-4D97-AF65-F5344CB8AC3E}">
        <p14:creationId xmlns:p14="http://schemas.microsoft.com/office/powerpoint/2010/main" val="216488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500" fill="hold"/>
                                        <p:tgtEl>
                                          <p:spTgt spid="2051"/>
                                        </p:tgtEl>
                                        <p:attrNameLst>
                                          <p:attrName>ppt_x</p:attrName>
                                        </p:attrNameLst>
                                      </p:cBhvr>
                                      <p:tavLst>
                                        <p:tav tm="0">
                                          <p:val>
                                            <p:strVal val="#ppt_x"/>
                                          </p:val>
                                        </p:tav>
                                        <p:tav tm="100000">
                                          <p:val>
                                            <p:strVal val="#ppt_x"/>
                                          </p:val>
                                        </p:tav>
                                      </p:tavLst>
                                    </p:anim>
                                    <p:anim calcmode="lin" valueType="num">
                                      <p:cBhvr additive="base">
                                        <p:cTn id="14"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3"/>
                                        </p:tgtEl>
                                        <p:attrNameLst>
                                          <p:attrName>style.visibility</p:attrName>
                                        </p:attrNameLst>
                                      </p:cBhvr>
                                      <p:to>
                                        <p:strVal val="visible"/>
                                      </p:to>
                                    </p:set>
                                    <p:anim calcmode="lin" valueType="num">
                                      <p:cBhvr additive="base">
                                        <p:cTn id="19" dur="500" fill="hold"/>
                                        <p:tgtEl>
                                          <p:spTgt spid="2053"/>
                                        </p:tgtEl>
                                        <p:attrNameLst>
                                          <p:attrName>ppt_x</p:attrName>
                                        </p:attrNameLst>
                                      </p:cBhvr>
                                      <p:tavLst>
                                        <p:tav tm="0">
                                          <p:val>
                                            <p:strVal val="#ppt_x"/>
                                          </p:val>
                                        </p:tav>
                                        <p:tav tm="100000">
                                          <p:val>
                                            <p:strVal val="#ppt_x"/>
                                          </p:val>
                                        </p:tav>
                                      </p:tavLst>
                                    </p:anim>
                                    <p:anim calcmode="lin" valueType="num">
                                      <p:cBhvr additive="base">
                                        <p:cTn id="20"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2"/>
                                        </p:tgtEl>
                                        <p:attrNameLst>
                                          <p:attrName>style.visibility</p:attrName>
                                        </p:attrNameLst>
                                      </p:cBhvr>
                                      <p:to>
                                        <p:strVal val="visible"/>
                                      </p:to>
                                    </p:set>
                                    <p:anim calcmode="lin" valueType="num">
                                      <p:cBhvr additive="base">
                                        <p:cTn id="25" dur="500" fill="hold"/>
                                        <p:tgtEl>
                                          <p:spTgt spid="2052"/>
                                        </p:tgtEl>
                                        <p:attrNameLst>
                                          <p:attrName>ppt_x</p:attrName>
                                        </p:attrNameLst>
                                      </p:cBhvr>
                                      <p:tavLst>
                                        <p:tav tm="0">
                                          <p:val>
                                            <p:strVal val="#ppt_x"/>
                                          </p:val>
                                        </p:tav>
                                        <p:tav tm="100000">
                                          <p:val>
                                            <p:strVal val="#ppt_x"/>
                                          </p:val>
                                        </p:tav>
                                      </p:tavLst>
                                    </p:anim>
                                    <p:anim calcmode="lin" valueType="num">
                                      <p:cBhvr additive="base">
                                        <p:cTn id="26"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57"/>
                                        </p:tgtEl>
                                        <p:attrNameLst>
                                          <p:attrName>style.visibility</p:attrName>
                                        </p:attrNameLst>
                                      </p:cBhvr>
                                      <p:to>
                                        <p:strVal val="visible"/>
                                      </p:to>
                                    </p:set>
                                    <p:anim calcmode="lin" valueType="num">
                                      <p:cBhvr additive="base">
                                        <p:cTn id="31" dur="500" fill="hold"/>
                                        <p:tgtEl>
                                          <p:spTgt spid="2057"/>
                                        </p:tgtEl>
                                        <p:attrNameLst>
                                          <p:attrName>ppt_x</p:attrName>
                                        </p:attrNameLst>
                                      </p:cBhvr>
                                      <p:tavLst>
                                        <p:tav tm="0">
                                          <p:val>
                                            <p:strVal val="#ppt_x"/>
                                          </p:val>
                                        </p:tav>
                                        <p:tav tm="100000">
                                          <p:val>
                                            <p:strVal val="#ppt_x"/>
                                          </p:val>
                                        </p:tav>
                                      </p:tavLst>
                                    </p:anim>
                                    <p:anim calcmode="lin" valueType="num">
                                      <p:cBhvr additive="base">
                                        <p:cTn id="32" dur="500" fill="hold"/>
                                        <p:tgtEl>
                                          <p:spTgt spid="2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pPr algn="ctr"/>
            <a:r>
              <a:rPr lang="en-GB" sz="4800" b="1" dirty="0" smtClean="0">
                <a:solidFill>
                  <a:srgbClr val="FF0000"/>
                </a:solidFill>
                <a:effectLst>
                  <a:outerShdw blurRad="38100" dist="38100" dir="2700000" algn="tl">
                    <a:srgbClr val="000000">
                      <a:alpha val="43137"/>
                    </a:srgbClr>
                  </a:outerShdw>
                </a:effectLst>
              </a:rPr>
              <a:t>The term of health promotion</a:t>
            </a:r>
            <a:endParaRPr lang="en-GB" sz="48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467544" y="1268760"/>
            <a:ext cx="8229600" cy="4104456"/>
          </a:xfrm>
        </p:spPr>
        <p:txBody>
          <a:bodyPr>
            <a:normAutofit fontScale="85000" lnSpcReduction="20000"/>
          </a:bodyPr>
          <a:lstStyle/>
          <a:p>
            <a:r>
              <a:rPr lang="en-GB" sz="2800" b="1" dirty="0" smtClean="0"/>
              <a:t>Health promotion has been defined by the World   Health    Organization’ s </a:t>
            </a:r>
            <a:r>
              <a:rPr lang="en-GB" sz="2800" b="1" dirty="0" smtClean="0">
                <a:solidFill>
                  <a:srgbClr val="FF0000"/>
                </a:solidFill>
              </a:rPr>
              <a:t> Bangkok  Charter (2005)  </a:t>
            </a:r>
            <a:r>
              <a:rPr lang="en-GB" sz="2800" b="1" dirty="0" smtClean="0"/>
              <a:t>as </a:t>
            </a:r>
            <a:r>
              <a:rPr lang="en-GB" sz="2800" b="1" dirty="0" smtClean="0">
                <a:solidFill>
                  <a:srgbClr val="FF0000"/>
                </a:solidFill>
              </a:rPr>
              <a:t>"the process of enabling people to increase control over their health and its determinants, and thereby improve their health”.</a:t>
            </a:r>
            <a:r>
              <a:rPr lang="en-GB" sz="2800" b="1" dirty="0" smtClean="0"/>
              <a:t> </a:t>
            </a:r>
          </a:p>
          <a:p>
            <a:r>
              <a:rPr lang="en-GB" sz="2800" b="1" dirty="0" smtClean="0"/>
              <a:t>The primary means of health promotion occur through developing healthy public policy that addresses the prerequisites of health such as income, housing, food security, employment, and quality working conditions. </a:t>
            </a:r>
          </a:p>
          <a:p>
            <a:r>
              <a:rPr lang="en-GB" sz="2800" b="1" dirty="0" smtClean="0"/>
              <a:t>There is a tendency among public health officials and governments—and this is especially the case in liberal nations—to reduce health promotion to health education and social marketing focused on changing behavioural risk factors.</a:t>
            </a:r>
            <a:endParaRPr lang="en-GB" sz="2800" b="1" dirty="0"/>
          </a:p>
        </p:txBody>
      </p:sp>
      <p:pic>
        <p:nvPicPr>
          <p:cNvPr id="7170" name="Picture 2" descr="C:\Users\MKOK\Pictures\MUNKA KÉPEK\healthy choic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5108750"/>
            <a:ext cx="2259335" cy="1503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14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1196752"/>
          </a:xfrm>
        </p:spPr>
        <p:txBody>
          <a:bodyPr>
            <a:normAutofit/>
          </a:bodyPr>
          <a:lstStyle/>
          <a:p>
            <a:r>
              <a:rPr lang="en-GB" sz="3600" b="1" dirty="0" smtClean="0">
                <a:solidFill>
                  <a:srgbClr val="FF0000"/>
                </a:solidFill>
                <a:effectLst>
                  <a:outerShdw blurRad="38100" dist="38100" dir="2700000" algn="tl">
                    <a:srgbClr val="000000">
                      <a:alpha val="43137"/>
                    </a:srgbClr>
                  </a:outerShdw>
                </a:effectLst>
              </a:rPr>
              <a:t>The world has changed since Ottawa</a:t>
            </a:r>
            <a:endParaRPr lang="en-GB" sz="36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457200" y="1340768"/>
            <a:ext cx="4330824" cy="5184576"/>
          </a:xfrm>
        </p:spPr>
        <p:txBody>
          <a:bodyPr>
            <a:normAutofit lnSpcReduction="10000"/>
          </a:bodyPr>
          <a:lstStyle/>
          <a:p>
            <a:r>
              <a:rPr lang="en-GB" sz="1800" b="1" dirty="0" smtClean="0"/>
              <a:t>Politics and economy: instead of 2 super-powers there is a multipolar arrangement (China, USA, Japan, EU and more on rise)</a:t>
            </a:r>
          </a:p>
          <a:p>
            <a:r>
              <a:rPr lang="en-GB" sz="1800" b="1" dirty="0" smtClean="0"/>
              <a:t>Digital revolution : internet, mobile phones, Facebook, Twitter, etc.</a:t>
            </a:r>
          </a:p>
          <a:p>
            <a:r>
              <a:rPr lang="en-GB" sz="1800" b="1" dirty="0" smtClean="0"/>
              <a:t>Urbanization (more than half of the world population lives in cities, increasingly in slums)</a:t>
            </a:r>
          </a:p>
          <a:p>
            <a:r>
              <a:rPr lang="en-GB" sz="1800" b="1" dirty="0" smtClean="0"/>
              <a:t>Progress in medicine: invasive cardiology, genetic engineering, robotic assisted surgery, new imaging technologies, personalized chemotherapy – life expectancy at birth increased by 7 years, with huge inequalities </a:t>
            </a:r>
          </a:p>
          <a:p>
            <a:r>
              <a:rPr lang="en-GB" sz="1800" b="1" dirty="0" smtClean="0"/>
              <a:t>Ageing: people over 60 have doubled</a:t>
            </a:r>
          </a:p>
          <a:p>
            <a:r>
              <a:rPr lang="en-GB" sz="1800" b="1" dirty="0" smtClean="0"/>
              <a:t>Global warming – more disaster due to extreme weather</a:t>
            </a:r>
          </a:p>
          <a:p>
            <a:endParaRPr lang="hu-HU" sz="1800" b="1" dirty="0" smtClean="0"/>
          </a:p>
          <a:p>
            <a:endParaRPr lang="hu-HU" sz="1800" b="1" dirty="0"/>
          </a:p>
        </p:txBody>
      </p:sp>
      <p:pic>
        <p:nvPicPr>
          <p:cNvPr id="1026" name="Picture 2" descr="C:\Users\MKOK\Pictures\MUNKA KÉPEK\urbanizáci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196752"/>
            <a:ext cx="3048000" cy="1485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KOK\Pictures\MUNKA KÉPEK\digitális forradal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700973"/>
            <a:ext cx="2867025" cy="15906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KOK\Pictures\MUNKA KÉPEK\üvegházgázo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2475609"/>
            <a:ext cx="2581275" cy="17716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KOK\Pictures\MUNKA KÉPEK\robotsebésze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6235" y="3212976"/>
            <a:ext cx="1986303" cy="1487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23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8229600" cy="792088"/>
          </a:xfrm>
        </p:spPr>
        <p:txBody>
          <a:bodyPr>
            <a:normAutofit/>
          </a:bodyPr>
          <a:lstStyle/>
          <a:p>
            <a:r>
              <a:rPr lang="en-GB" sz="3600" b="1" dirty="0" smtClean="0">
                <a:solidFill>
                  <a:srgbClr val="FF0000"/>
                </a:solidFill>
                <a:effectLst>
                  <a:outerShdw blurRad="38100" dist="38100" dir="2700000" algn="tl">
                    <a:srgbClr val="000000">
                      <a:alpha val="43137"/>
                    </a:srgbClr>
                  </a:outerShdw>
                </a:effectLst>
              </a:rPr>
              <a:t>Health promotion: where are we now?</a:t>
            </a:r>
            <a:endParaRPr lang="en-GB" sz="36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457200" y="980729"/>
            <a:ext cx="8229600" cy="4968552"/>
          </a:xfrm>
        </p:spPr>
        <p:txBody>
          <a:bodyPr>
            <a:normAutofit fontScale="92500" lnSpcReduction="10000"/>
          </a:bodyPr>
          <a:lstStyle/>
          <a:p>
            <a:r>
              <a:rPr lang="en-GB" sz="2400" b="1" dirty="0" smtClean="0"/>
              <a:t>Principles, action strategies of the Ottawa Charter still hold – it seems necessary to link them to the 21st century determinants of health: unsustainable consumption patterns, increased flow of people, accelerated pace of life</a:t>
            </a:r>
          </a:p>
          <a:p>
            <a:r>
              <a:rPr lang="en-GB" sz="2400" b="1" dirty="0" smtClean="0"/>
              <a:t>Challenges went global: urbanization, climate change, etc. - requiring global responses</a:t>
            </a:r>
          </a:p>
          <a:p>
            <a:r>
              <a:rPr lang="en-GB" sz="2400" b="1" dirty="0" smtClean="0"/>
              <a:t>More focus on health inequities (since the SDH report of WHO)</a:t>
            </a:r>
          </a:p>
          <a:p>
            <a:r>
              <a:rPr lang="en-GB" sz="2400" b="1" dirty="0" smtClean="0"/>
              <a:t>Health became political: the determinants of health – social, economic and environmental challenges and demographic changes affecting both people’s health and health systems presuppose political decisions</a:t>
            </a:r>
          </a:p>
          <a:p>
            <a:r>
              <a:rPr lang="en-GB" sz="2400" b="1" dirty="0" smtClean="0"/>
              <a:t>The bottom-up approach has been somewhat lost except the worldwide network of Healthy Cities and some countries (e.g. Thailand, Africa)</a:t>
            </a:r>
          </a:p>
        </p:txBody>
      </p:sp>
      <p:pic>
        <p:nvPicPr>
          <p:cNvPr id="1026" name="Picture 2" descr="C:\Users\MKOK\Pictures\MUNKA KÉPEK\global challen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5349328"/>
            <a:ext cx="1371874" cy="1371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39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en-GB" sz="3600" b="1" dirty="0" smtClean="0">
                <a:solidFill>
                  <a:srgbClr val="FF0000"/>
                </a:solidFill>
                <a:effectLst>
                  <a:outerShdw blurRad="38100" dist="38100" dir="2700000" algn="tl">
                    <a:srgbClr val="000000">
                      <a:alpha val="43137"/>
                    </a:srgbClr>
                  </a:outerShdw>
                </a:effectLst>
              </a:rPr>
              <a:t>Role of civil society in health promotion</a:t>
            </a:r>
            <a:r>
              <a:rPr lang="hu-HU" sz="3600" b="1" dirty="0" smtClean="0">
                <a:solidFill>
                  <a:srgbClr val="FF0000"/>
                </a:solidFill>
                <a:effectLst>
                  <a:outerShdw blurRad="38100" dist="38100" dir="2700000" algn="tl">
                    <a:srgbClr val="000000">
                      <a:alpha val="43137"/>
                    </a:srgbClr>
                  </a:outerShdw>
                </a:effectLst>
              </a:rPr>
              <a:t>:</a:t>
            </a:r>
            <a:r>
              <a:rPr lang="en-GB" sz="3600" b="1" dirty="0" smtClean="0">
                <a:solidFill>
                  <a:srgbClr val="FF0000"/>
                </a:solidFill>
                <a:effectLst>
                  <a:outerShdw blurRad="38100" dist="38100" dir="2700000" algn="tl">
                    <a:srgbClr val="000000">
                      <a:alpha val="43137"/>
                    </a:srgbClr>
                  </a:outerShdw>
                </a:effectLst>
              </a:rPr>
              <a:t/>
            </a:r>
            <a:br>
              <a:rPr lang="en-GB" sz="3600" b="1" dirty="0" smtClean="0">
                <a:solidFill>
                  <a:srgbClr val="FF0000"/>
                </a:solidFill>
                <a:effectLst>
                  <a:outerShdw blurRad="38100" dist="38100" dir="2700000" algn="tl">
                    <a:srgbClr val="000000">
                      <a:alpha val="43137"/>
                    </a:srgbClr>
                  </a:outerShdw>
                </a:effectLst>
              </a:rPr>
            </a:br>
            <a:r>
              <a:rPr lang="en-GB" sz="3600" b="1" dirty="0" smtClean="0">
                <a:solidFill>
                  <a:srgbClr val="FF0000"/>
                </a:solidFill>
                <a:effectLst>
                  <a:outerShdw blurRad="38100" dist="38100" dir="2700000" algn="tl">
                    <a:srgbClr val="000000">
                      <a:alpha val="43137"/>
                    </a:srgbClr>
                  </a:outerShdw>
                </a:effectLst>
              </a:rPr>
              <a:t>The basics</a:t>
            </a:r>
            <a:endParaRPr lang="en-GB" sz="36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5004048" y="1600200"/>
            <a:ext cx="3682752" cy="4925144"/>
          </a:xfrm>
        </p:spPr>
        <p:txBody>
          <a:bodyPr>
            <a:noAutofit/>
          </a:bodyPr>
          <a:lstStyle/>
          <a:p>
            <a:r>
              <a:rPr lang="en-US" sz="1400" b="1" dirty="0"/>
              <a:t>Health promotion works through concrete and effective community action in setting priorities, making decisions, planning strategies and implementing them to achieve better health. At the heart of this process is the empowerment of communities - their ownership and control of their own </a:t>
            </a:r>
            <a:r>
              <a:rPr lang="en-US" sz="1400" b="1" dirty="0" smtClean="0"/>
              <a:t>endeavors </a:t>
            </a:r>
            <a:r>
              <a:rPr lang="en-US" sz="1400" b="1" dirty="0"/>
              <a:t>and destinies.</a:t>
            </a:r>
          </a:p>
          <a:p>
            <a:endParaRPr lang="en-US" sz="1400" b="1" dirty="0"/>
          </a:p>
          <a:p>
            <a:r>
              <a:rPr lang="en-US" sz="1400" b="1" dirty="0"/>
              <a:t>Community development draws on existing human and material resources in the community to enhance self-help and social support, and to develop flexible systems for strengthening public participation in and direction of health matters. This requires full and continuous access to information, learning opportunities for health, as well as funding support</a:t>
            </a:r>
            <a:r>
              <a:rPr lang="en-US" sz="1400" b="1" dirty="0" smtClean="0"/>
              <a:t>.</a:t>
            </a:r>
            <a:endParaRPr lang="hu-HU" sz="1400" b="1" dirty="0" smtClean="0"/>
          </a:p>
          <a:p>
            <a:pPr marL="0" indent="0" algn="r">
              <a:buNone/>
            </a:pPr>
            <a:r>
              <a:rPr lang="en-GB" sz="1400" b="1" i="1" dirty="0" smtClean="0"/>
              <a:t>The Ottawa Charter for Health Promotion</a:t>
            </a:r>
            <a:endParaRPr lang="en-GB" sz="1200" b="1" i="1" dirty="0"/>
          </a:p>
        </p:txBody>
      </p:sp>
      <p:pic>
        <p:nvPicPr>
          <p:cNvPr id="4" name="Picture 2" descr="mhtml:file://C:\Documents%20and%20Settings\user\Dokumentumok\WHO%20%20The%20Ottawa%20Charter%20for%20Health%20Promotion.mht!http://www.who.int/entity/healthpromotion/conferences/previous/en/hpr_logo.jpg"/>
          <p:cNvPicPr>
            <a:picLocks noChangeAspect="1" noChangeArrowheads="1"/>
          </p:cNvPicPr>
          <p:nvPr/>
        </p:nvPicPr>
        <p:blipFill>
          <a:blip r:embed="rId2" cstate="print"/>
          <a:srcRect/>
          <a:stretch>
            <a:fillRect/>
          </a:stretch>
        </p:blipFill>
        <p:spPr bwMode="auto">
          <a:xfrm>
            <a:off x="0" y="1556792"/>
            <a:ext cx="4788024" cy="4219879"/>
          </a:xfrm>
          <a:prstGeom prst="rect">
            <a:avLst/>
          </a:prstGeom>
          <a:noFill/>
        </p:spPr>
      </p:pic>
    </p:spTree>
    <p:extLst>
      <p:ext uri="{BB962C8B-B14F-4D97-AF65-F5344CB8AC3E}">
        <p14:creationId xmlns:p14="http://schemas.microsoft.com/office/powerpoint/2010/main" val="2231436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b="1" dirty="0" smtClean="0">
                <a:solidFill>
                  <a:srgbClr val="FF0000"/>
                </a:solidFill>
                <a:effectLst>
                  <a:outerShdw blurRad="38100" dist="38100" dir="2700000" algn="tl">
                    <a:srgbClr val="000000">
                      <a:alpha val="43137"/>
                    </a:srgbClr>
                  </a:outerShdw>
                </a:effectLst>
              </a:rPr>
              <a:t>NGO definition</a:t>
            </a:r>
            <a:endParaRPr lang="en-GB"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p:txBody>
          <a:bodyPr>
            <a:normAutofit lnSpcReduction="10000"/>
          </a:bodyPr>
          <a:lstStyle/>
          <a:p>
            <a:r>
              <a:rPr lang="en-GB" b="1" dirty="0" smtClean="0"/>
              <a:t>A legally created organization that operates independently from government</a:t>
            </a:r>
          </a:p>
          <a:p>
            <a:r>
              <a:rPr lang="en-GB" b="1" dirty="0" smtClean="0"/>
              <a:t>Private organizations that pursue activities to relieve suffering, promote the interest of the poor, protect the environment, provide basic social services or undertake community development (World Bank)</a:t>
            </a:r>
          </a:p>
          <a:p>
            <a:r>
              <a:rPr lang="en-GB" b="1" dirty="0" smtClean="0"/>
              <a:t>Social benefit organizations</a:t>
            </a:r>
          </a:p>
          <a:p>
            <a:r>
              <a:rPr lang="en-GB" b="1" dirty="0" smtClean="0"/>
              <a:t>Civil society organizations</a:t>
            </a:r>
            <a:endParaRPr lang="en-GB" b="1" dirty="0"/>
          </a:p>
        </p:txBody>
      </p:sp>
      <p:pic>
        <p:nvPicPr>
          <p:cNvPr id="3074" name="Picture 2" descr="C:\Users\MKOK\Pictures\MUNKA KÉPEK\NGO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5157192"/>
            <a:ext cx="3381375"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31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600" b="1" dirty="0" smtClean="0">
                <a:solidFill>
                  <a:srgbClr val="FF0000"/>
                </a:solidFill>
                <a:effectLst>
                  <a:outerShdw blurRad="38100" dist="38100" dir="2700000" algn="tl">
                    <a:srgbClr val="000000">
                      <a:alpha val="43137"/>
                    </a:srgbClr>
                  </a:outerShdw>
                </a:effectLst>
              </a:rPr>
              <a:t>What NGOs can do in promoting health?</a:t>
            </a:r>
            <a:endParaRPr lang="en-GB" sz="36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457200" y="1600201"/>
            <a:ext cx="7355160" cy="4061048"/>
          </a:xfrm>
        </p:spPr>
        <p:txBody>
          <a:bodyPr>
            <a:normAutofit fontScale="85000" lnSpcReduction="20000"/>
          </a:bodyPr>
          <a:lstStyle/>
          <a:p>
            <a:r>
              <a:rPr lang="en-GB" b="1" dirty="0" smtClean="0"/>
              <a:t>Provide timely, credible information</a:t>
            </a:r>
          </a:p>
          <a:p>
            <a:r>
              <a:rPr lang="en-GB" b="1" dirty="0" smtClean="0"/>
              <a:t>Reach populations difficult for government agencies to reach</a:t>
            </a:r>
          </a:p>
          <a:p>
            <a:r>
              <a:rPr lang="en-GB" b="1" dirty="0" smtClean="0"/>
              <a:t>Encourage people to prepare and practice healthy habits</a:t>
            </a:r>
          </a:p>
          <a:p>
            <a:r>
              <a:rPr lang="en-GB" b="1" dirty="0" smtClean="0"/>
              <a:t>Provide encouragement in ways that are appropriate and meaningful for the community</a:t>
            </a:r>
          </a:p>
          <a:p>
            <a:r>
              <a:rPr lang="en-GB" b="1" dirty="0" smtClean="0"/>
              <a:t>Serve as a safety net by providing services that might be disrupted (during the crisis in Greece) </a:t>
            </a:r>
          </a:p>
          <a:p>
            <a:r>
              <a:rPr lang="en-GB" b="1" dirty="0" smtClean="0"/>
              <a:t>Provide emotional support and comfort</a:t>
            </a:r>
            <a:endParaRPr lang="en-GB" b="1" dirty="0"/>
          </a:p>
        </p:txBody>
      </p:sp>
      <p:pic>
        <p:nvPicPr>
          <p:cNvPr id="4" name="Picture 2" descr="C:\Users\MKOK\Pictures\MUNKA KÉPEK\global health acto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2335" y="5301208"/>
            <a:ext cx="2295141" cy="1359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33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188640"/>
            <a:ext cx="8568952" cy="576064"/>
          </a:xfrm>
        </p:spPr>
        <p:txBody>
          <a:bodyPr>
            <a:normAutofit fontScale="90000"/>
          </a:bodyPr>
          <a:lstStyle/>
          <a:p>
            <a:r>
              <a:rPr lang="en-GB" sz="2800" b="1" dirty="0" smtClean="0">
                <a:solidFill>
                  <a:srgbClr val="FF0000"/>
                </a:solidFill>
                <a:effectLst>
                  <a:outerShdw blurRad="38100" dist="38100" dir="2700000" algn="tl">
                    <a:srgbClr val="000000">
                      <a:alpha val="43137"/>
                    </a:srgbClr>
                  </a:outerShdw>
                </a:effectLst>
              </a:rPr>
              <a:t>WHO reform: Framework of Engagement with </a:t>
            </a:r>
            <a:r>
              <a:rPr lang="en-US" sz="2800" b="1" dirty="0" smtClean="0">
                <a:solidFill>
                  <a:srgbClr val="FF0000"/>
                </a:solidFill>
                <a:effectLst>
                  <a:outerShdw blurRad="38100" dist="38100" dir="2700000" algn="tl">
                    <a:srgbClr val="000000">
                      <a:alpha val="43137"/>
                    </a:srgbClr>
                  </a:outerShdw>
                </a:effectLst>
              </a:rPr>
              <a:t>Non-State </a:t>
            </a:r>
            <a:r>
              <a:rPr lang="en-US" sz="2800" b="1" dirty="0">
                <a:solidFill>
                  <a:srgbClr val="FF0000"/>
                </a:solidFill>
                <a:effectLst>
                  <a:outerShdw blurRad="38100" dist="38100" dir="2700000" algn="tl">
                    <a:srgbClr val="000000">
                      <a:alpha val="43137"/>
                    </a:srgbClr>
                  </a:outerShdw>
                </a:effectLst>
              </a:rPr>
              <a:t>Actors</a:t>
            </a:r>
            <a:endParaRPr lang="en-GB" sz="2800" b="1" dirty="0">
              <a:solidFill>
                <a:srgbClr val="FF0000"/>
              </a:solidFill>
              <a:effectLst>
                <a:outerShdw blurRad="38100" dist="38100" dir="2700000" algn="tl">
                  <a:srgbClr val="000000">
                    <a:alpha val="43137"/>
                  </a:srgbClr>
                </a:outerShdw>
              </a:effectLst>
            </a:endParaRPr>
          </a:p>
        </p:txBody>
      </p:sp>
      <p:sp>
        <p:nvSpPr>
          <p:cNvPr id="3" name="Tartalom helye 2"/>
          <p:cNvSpPr>
            <a:spLocks noGrp="1"/>
          </p:cNvSpPr>
          <p:nvPr>
            <p:ph idx="1"/>
          </p:nvPr>
        </p:nvSpPr>
        <p:spPr>
          <a:xfrm>
            <a:off x="457200" y="908721"/>
            <a:ext cx="6851104" cy="5112568"/>
          </a:xfrm>
        </p:spPr>
        <p:txBody>
          <a:bodyPr>
            <a:normAutofit fontScale="92500" lnSpcReduction="10000"/>
          </a:bodyPr>
          <a:lstStyle/>
          <a:p>
            <a:r>
              <a:rPr lang="en-GB" sz="2400" b="1" dirty="0" smtClean="0"/>
              <a:t>It took 6 years of contentious policy debates to come up with the first UN Framework managing Non-State Actors (2016)</a:t>
            </a:r>
          </a:p>
          <a:p>
            <a:r>
              <a:rPr lang="en-GB" sz="2400" b="1" dirty="0" smtClean="0"/>
              <a:t>FENSA contains rules for registration, criteria of cooperation, secondments from CSOs</a:t>
            </a:r>
          </a:p>
          <a:p>
            <a:r>
              <a:rPr lang="en-GB" sz="2400" b="1" dirty="0" smtClean="0"/>
              <a:t>Concerns remained over the undue influence of the private sector through their support to CSOs</a:t>
            </a:r>
          </a:p>
          <a:p>
            <a:r>
              <a:rPr lang="en-GB" sz="2400" b="1" dirty="0" smtClean="0"/>
              <a:t>Large philanthropic donors such as the Bill and Melinda Gates Foundation could make WHO dependent on their strategies (assessed contributions from Member States provide less than a quarter of WHO’s income – no pledge to increase)</a:t>
            </a:r>
          </a:p>
          <a:p>
            <a:r>
              <a:rPr lang="en-GB" sz="2400" b="1" dirty="0" smtClean="0"/>
              <a:t>Still unanswered: how and in which feasible formats CSOs could participate in shaping global health decisions (including in WHO)?</a:t>
            </a:r>
          </a:p>
          <a:p>
            <a:endParaRPr lang="en-GB" sz="2400" b="1" dirty="0"/>
          </a:p>
        </p:txBody>
      </p:sp>
      <p:pic>
        <p:nvPicPr>
          <p:cNvPr id="2051" name="Picture 3" descr="C:\Users\MKOK\Pictures\MUNKA KÉPEK\gover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5454740"/>
            <a:ext cx="1763688" cy="1280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06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1045</TotalTime>
  <Words>1727</Words>
  <Application>Microsoft Office PowerPoint</Application>
  <PresentationFormat>On-screen Show (4:3)</PresentationFormat>
  <Paragraphs>109</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Office-téma</vt:lpstr>
      <vt:lpstr>Celebrating 30 years of the Ottawa Charter: Present Role of civil society in health promotion 6the Global Forum – PEI Declaration</vt:lpstr>
      <vt:lpstr>Looking back: The Ottawa Charter for Health Promotion</vt:lpstr>
      <vt:lpstr>The term of health promotion</vt:lpstr>
      <vt:lpstr>The world has changed since Ottawa</vt:lpstr>
      <vt:lpstr>Health promotion: where are we now?</vt:lpstr>
      <vt:lpstr>Role of civil society in health promotion: The basics</vt:lpstr>
      <vt:lpstr>NGO definition</vt:lpstr>
      <vt:lpstr>What NGOs can do in promoting health?</vt:lpstr>
      <vt:lpstr>WHO reform: Framework of Engagement with Non-State Actors</vt:lpstr>
      <vt:lpstr>Curitiba Statement on Health Promotion and Equity </vt:lpstr>
      <vt:lpstr>PEI Health Promotion Declaration – October 2016 Charlottetown Call for Action: Health Promotion for Sustainable Development (1)</vt:lpstr>
      <vt:lpstr>PEI Health Promotion Declaration – October 2016 Charlottetown Call for Action: Health Promotion for Sustainable Development (2)</vt:lpstr>
      <vt:lpstr>Towards a framework convention on global health Lawrence O Gostin , Eric A Friedman , Kent Buse , Attiya Waris, Moses Mulumba, Mayowa Joe, Lola Dare, Ames Dhai &amp; Devi Sridhar</vt:lpstr>
      <vt:lpstr>9th Global Conference on Health Promotion (1) Shanghai, 21-24 November 2016 Highlights by Draft Declaration</vt:lpstr>
      <vt:lpstr>9th Global Conference on Health Promotion (2) Shanghai, 21-24 November 2016 Highlights by Draft Declaration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Celebrating 30 years of the Ottawa Charter: Present Role of civil society in health promotion 6the Global Forum – PEI Declaration</dc:title>
  <dc:creator>MKOK</dc:creator>
  <cp:lastModifiedBy>4700</cp:lastModifiedBy>
  <cp:revision>30</cp:revision>
  <dcterms:created xsi:type="dcterms:W3CDTF">2016-09-26T18:45:25Z</dcterms:created>
  <dcterms:modified xsi:type="dcterms:W3CDTF">2016-12-02T15:35:44Z</dcterms:modified>
</cp:coreProperties>
</file>