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  <p:sldMasterId id="2147483706" r:id="rId2"/>
  </p:sldMasterIdLst>
  <p:notesMasterIdLst>
    <p:notesMasterId r:id="rId21"/>
  </p:notesMasterIdLst>
  <p:sldIdLst>
    <p:sldId id="256" r:id="rId3"/>
    <p:sldId id="265" r:id="rId4"/>
    <p:sldId id="277" r:id="rId5"/>
    <p:sldId id="278" r:id="rId6"/>
    <p:sldId id="279" r:id="rId7"/>
    <p:sldId id="280" r:id="rId8"/>
    <p:sldId id="281" r:id="rId9"/>
    <p:sldId id="283" r:id="rId10"/>
    <p:sldId id="287" r:id="rId11"/>
    <p:sldId id="285" r:id="rId12"/>
    <p:sldId id="266" r:id="rId13"/>
    <p:sldId id="267" r:id="rId14"/>
    <p:sldId id="269" r:id="rId15"/>
    <p:sldId id="270" r:id="rId16"/>
    <p:sldId id="286" r:id="rId17"/>
    <p:sldId id="276" r:id="rId18"/>
    <p:sldId id="273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68" autoAdjust="0"/>
    <p:restoredTop sz="79957" autoAdjust="0"/>
  </p:normalViewPr>
  <p:slideViewPr>
    <p:cSldViewPr snapToGrid="0" snapToObjects="1">
      <p:cViewPr>
        <p:scale>
          <a:sx n="89" d="100"/>
          <a:sy n="89" d="100"/>
        </p:scale>
        <p:origin x="-606" y="-72"/>
      </p:cViewPr>
      <p:guideLst>
        <p:guide orient="horz" pos="1145"/>
        <p:guide pos="4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141D0-8D65-8B4B-9549-71B9F00D3EB1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E008-53B6-A046-B1EF-663F7A613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4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8E008-53B6-A046-B1EF-663F7A613F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95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8E008-53B6-A046-B1EF-663F7A613F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58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8E008-53B6-A046-B1EF-663F7A613F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75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8E008-53B6-A046-B1EF-663F7A613F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9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8E008-53B6-A046-B1EF-663F7A613F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57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8E008-53B6-A046-B1EF-663F7A613F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7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8E9E6-A035-1F46-8291-8853A69668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8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8E008-53B6-A046-B1EF-663F7A613F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6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8E008-53B6-A046-B1EF-663F7A613F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5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8E008-53B6-A046-B1EF-663F7A613F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6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8E008-53B6-A046-B1EF-663F7A613F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48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8E008-53B6-A046-B1EF-663F7A613F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12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8E008-53B6-A046-B1EF-663F7A613F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65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8E008-53B6-A046-B1EF-663F7A613F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21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8E008-53B6-A046-B1EF-663F7A613F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4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038" y="2130425"/>
            <a:ext cx="7777162" cy="1470025"/>
          </a:xfrm>
        </p:spPr>
        <p:txBody>
          <a:bodyPr lIns="0" tIns="0" rIns="0" bIns="0" anchor="t">
            <a:normAutofit/>
          </a:bodyPr>
          <a:lstStyle>
            <a:lvl1pPr algn="l">
              <a:defRPr sz="36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lIns="0" bIns="0">
            <a:normAutofit/>
          </a:bodyPr>
          <a:lstStyle>
            <a:lvl1pPr marL="0" indent="0" algn="l">
              <a:buNone/>
              <a:defRPr sz="1800" b="1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1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E53F-E227-A345-A672-286B2CEC4DE6}" type="datetimeFigureOut">
              <a:rPr lang="en-US"/>
              <a:pPr/>
              <a:t>12/2/2016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87" y="6495561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1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17687"/>
            <a:ext cx="2057400" cy="44836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17687"/>
            <a:ext cx="6019800" cy="44836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038" y="2130425"/>
            <a:ext cx="7777162" cy="1470025"/>
          </a:xfrm>
        </p:spPr>
        <p:txBody>
          <a:bodyPr lIns="0" tIns="0" rIns="0" bIns="0" anchor="t">
            <a:normAutofit/>
          </a:bodyPr>
          <a:lstStyle>
            <a:lvl1pPr algn="l">
              <a:defRPr sz="36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lIns="0" bIns="0">
            <a:normAutofit/>
          </a:bodyPr>
          <a:lstStyle>
            <a:lvl1pPr marL="0" indent="0" algn="l">
              <a:buNone/>
              <a:defRPr sz="1800" b="1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1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87" y="6495561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1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991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 marL="228600" indent="-228600">
              <a:defRPr sz="2400">
                <a:latin typeface="Palatino Linotype"/>
                <a:cs typeface="Palatino Linotype"/>
              </a:defRPr>
            </a:lvl1pPr>
            <a:lvl2pPr marL="455613" indent="-227013">
              <a:defRPr sz="2400">
                <a:latin typeface="Palatino Linotype"/>
                <a:cs typeface="Palatino Linotype"/>
              </a:defRPr>
            </a:lvl2pPr>
            <a:lvl3pPr marL="684213" indent="-228600">
              <a:defRPr sz="2400">
                <a:latin typeface="Palatino Linotype"/>
                <a:cs typeface="Palatino Linotype"/>
              </a:defRPr>
            </a:lvl3pPr>
            <a:lvl4pPr marL="911225" indent="-227013">
              <a:defRPr>
                <a:latin typeface="Palatino Linotype"/>
                <a:cs typeface="Palatino Linotype"/>
              </a:defRPr>
            </a:lvl4pPr>
            <a:lvl5pPr marL="1139825" indent="-228600">
              <a:defRPr>
                <a:latin typeface="Palatino Linotype"/>
                <a:cs typeface="Palatino Linotyp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6031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808913" cy="1362075"/>
          </a:xfrm>
        </p:spPr>
        <p:txBody>
          <a:bodyPr anchor="t">
            <a:normAutofit/>
          </a:bodyPr>
          <a:lstStyle>
            <a:lvl1pPr algn="l">
              <a:defRPr sz="3600" b="0" i="0" cap="none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2906713"/>
            <a:ext cx="7813675" cy="1400017"/>
          </a:xfr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0317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17158"/>
            <a:ext cx="3814762" cy="4414838"/>
          </a:xfrm>
        </p:spPr>
        <p:txBody>
          <a:bodyPr lIns="0" tIns="0" rIns="0" b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990" y="1817158"/>
            <a:ext cx="3883809" cy="4414838"/>
          </a:xfrm>
        </p:spPr>
        <p:txBody>
          <a:bodyPr lIns="0" tIns="0" r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6344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1258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6636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278176"/>
            <a:ext cx="2784475" cy="88739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16832"/>
            <a:ext cx="5111750" cy="45291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2295831"/>
            <a:ext cx="2784475" cy="40501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9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505022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817688"/>
            <a:ext cx="7772349" cy="3821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071760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8846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17688"/>
            <a:ext cx="8005762" cy="45080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471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 marL="228600" indent="-228600">
              <a:defRPr sz="2400">
                <a:latin typeface="Palatino Linotype"/>
                <a:cs typeface="Palatino Linotype"/>
              </a:defRPr>
            </a:lvl1pPr>
            <a:lvl2pPr marL="455613" indent="-227013">
              <a:defRPr sz="2400">
                <a:latin typeface="Palatino Linotype"/>
                <a:cs typeface="Palatino Linotype"/>
              </a:defRPr>
            </a:lvl2pPr>
            <a:lvl3pPr marL="684213" indent="-228600">
              <a:defRPr sz="2400">
                <a:latin typeface="Palatino Linotype"/>
                <a:cs typeface="Palatino Linotype"/>
              </a:defRPr>
            </a:lvl3pPr>
            <a:lvl4pPr marL="911225" indent="-227013">
              <a:defRPr>
                <a:latin typeface="Palatino Linotype"/>
                <a:cs typeface="Palatino Linotype"/>
              </a:defRPr>
            </a:lvl4pPr>
            <a:lvl5pPr marL="1139825" indent="-228600">
              <a:defRPr>
                <a:latin typeface="Palatino Linotype"/>
                <a:cs typeface="Palatino Linotyp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17687"/>
            <a:ext cx="2057400" cy="44836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17687"/>
            <a:ext cx="6019800" cy="44836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756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808913" cy="1362075"/>
          </a:xfrm>
        </p:spPr>
        <p:txBody>
          <a:bodyPr anchor="t">
            <a:normAutofit/>
          </a:bodyPr>
          <a:lstStyle>
            <a:lvl1pPr algn="l">
              <a:defRPr sz="3600" b="0" i="0" cap="none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2906713"/>
            <a:ext cx="7813675" cy="1400017"/>
          </a:xfr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17158"/>
            <a:ext cx="3814762" cy="4414838"/>
          </a:xfrm>
        </p:spPr>
        <p:txBody>
          <a:bodyPr lIns="0" tIns="0" rIns="0" b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990" y="1817158"/>
            <a:ext cx="3883809" cy="4414838"/>
          </a:xfrm>
        </p:spPr>
        <p:txBody>
          <a:bodyPr lIns="0" tIns="0" r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278176"/>
            <a:ext cx="2784475" cy="88739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16832"/>
            <a:ext cx="5111750" cy="45291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2295831"/>
            <a:ext cx="2784475" cy="40501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505022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817688"/>
            <a:ext cx="7772349" cy="3821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071760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17688"/>
            <a:ext cx="8005762" cy="45080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eens ppt artwork A.ai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2685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0"/>
            <a:ext cx="6122987" cy="944387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17688"/>
            <a:ext cx="8005762" cy="430847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1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E53F-E227-A345-A672-286B2CEC4DE6}" type="datetimeFigureOut">
              <a:rPr lang="en-US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87" y="6495561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1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txStyles>
    <p:titleStyle>
      <a:lvl1pPr algn="l" defTabSz="457200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1pPr>
      <a:lvl2pPr marL="455613" indent="-227013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2pPr>
      <a:lvl3pPr marL="684213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3pPr>
      <a:lvl4pPr marL="911225" indent="-227013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4pPr>
      <a:lvl5pPr marL="1139825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eens ppt artwork A.ai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2685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0"/>
            <a:ext cx="6122987" cy="944387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17688"/>
            <a:ext cx="8005762" cy="430847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1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87" y="6495561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1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416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txStyles>
    <p:titleStyle>
      <a:lvl1pPr algn="l" defTabSz="457200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1pPr>
      <a:lvl2pPr marL="455613" indent="-227013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2pPr>
      <a:lvl3pPr marL="684213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3pPr>
      <a:lvl4pPr marL="911225" indent="-227013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4pPr>
      <a:lvl5pPr marL="1139825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anette.samantha.leroux@queensu.c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94607" y="3760105"/>
            <a:ext cx="7963956" cy="1964389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smtClean="0">
                <a:solidFill>
                  <a:srgbClr val="FF0000"/>
                </a:solidFill>
                <a:latin typeface="Palatino"/>
                <a:cs typeface="Palatino"/>
              </a:rPr>
              <a:t>Practical implications for doing health promotion</a:t>
            </a:r>
            <a:endParaRPr lang="en-US" sz="2800" b="0" dirty="0">
              <a:solidFill>
                <a:srgbClr val="FF0000"/>
              </a:solidFill>
              <a:latin typeface="Palatino"/>
              <a:cs typeface="Palatino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85800" y="3571617"/>
            <a:ext cx="7848600" cy="19842"/>
          </a:xfrm>
          <a:prstGeom prst="straightConnector1">
            <a:avLst/>
          </a:prstGeom>
          <a:ln w="19050"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104228" y="5106766"/>
            <a:ext cx="863862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/>
              <a:t>Janette Leroux</a:t>
            </a:r>
            <a:endParaRPr lang="en-US" sz="2200" dirty="0"/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PhD Candidate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School of Kinesiology and Health Studies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Queen’s University</a:t>
            </a:r>
          </a:p>
          <a:p>
            <a:pPr algn="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379401"/>
            <a:ext cx="7848600" cy="1208338"/>
          </a:xfrm>
        </p:spPr>
        <p:txBody>
          <a:bodyPr>
            <a:normAutofit/>
          </a:bodyPr>
          <a:lstStyle/>
          <a:p>
            <a:r>
              <a:rPr lang="en-US" sz="4500" dirty="0" smtClean="0">
                <a:latin typeface="Arial (headings)"/>
                <a:cs typeface="Arial (headings)"/>
              </a:rPr>
              <a:t>Challenging current paradigms </a:t>
            </a:r>
            <a:br>
              <a:rPr lang="en-US" sz="4500" dirty="0" smtClean="0">
                <a:latin typeface="Arial (headings)"/>
                <a:cs typeface="Arial (headings)"/>
              </a:rPr>
            </a:br>
            <a:r>
              <a:rPr lang="en-US" sz="4500" dirty="0">
                <a:latin typeface="Arial (headings)"/>
                <a:cs typeface="Arial (headings)"/>
              </a:rPr>
              <a:t/>
            </a:r>
            <a:br>
              <a:rPr lang="en-US" sz="4500" dirty="0">
                <a:latin typeface="Arial (headings)"/>
                <a:cs typeface="Arial (headings)"/>
              </a:rPr>
            </a:br>
            <a:r>
              <a:rPr lang="en-US" sz="4500" dirty="0" smtClean="0">
                <a:latin typeface="Arial (headings)"/>
                <a:cs typeface="Arial (headings)"/>
              </a:rPr>
              <a:t>in health and aging</a:t>
            </a:r>
            <a:endParaRPr lang="en-US" sz="4500" dirty="0">
              <a:latin typeface="Arial (headings)"/>
              <a:cs typeface="Arial (heading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8458200" cy="1362075"/>
          </a:xfrm>
        </p:spPr>
        <p:txBody>
          <a:bodyPr/>
          <a:lstStyle/>
          <a:p>
            <a:r>
              <a:rPr lang="en-US" dirty="0" smtClean="0"/>
              <a:t>Why does it matter to health promotion?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66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 from Health and Sociology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Course</a:t>
            </a:r>
          </a:p>
          <a:p>
            <a:endParaRPr lang="en-US" dirty="0"/>
          </a:p>
          <a:p>
            <a:r>
              <a:rPr lang="en-US" dirty="0" smtClean="0"/>
              <a:t>Social Determinants of Health</a:t>
            </a:r>
          </a:p>
          <a:p>
            <a:endParaRPr lang="en-US" dirty="0"/>
          </a:p>
          <a:p>
            <a:r>
              <a:rPr lang="en-US" dirty="0" smtClean="0"/>
              <a:t>Social and Health Inequalities</a:t>
            </a:r>
          </a:p>
          <a:p>
            <a:pPr marL="2286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 from Gerontology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Heterogeneity</a:t>
            </a:r>
          </a:p>
          <a:p>
            <a:endParaRPr lang="en-US" dirty="0"/>
          </a:p>
          <a:p>
            <a:r>
              <a:rPr lang="en-US" dirty="0" smtClean="0"/>
              <a:t>Biological Aging versus Chronological Aging</a:t>
            </a:r>
          </a:p>
          <a:p>
            <a:endParaRPr lang="en-US" dirty="0"/>
          </a:p>
          <a:p>
            <a:r>
              <a:rPr lang="en-US" dirty="0" smtClean="0"/>
              <a:t>Geographies of Aging</a:t>
            </a:r>
          </a:p>
          <a:p>
            <a:endParaRPr lang="en-US" dirty="0"/>
          </a:p>
          <a:p>
            <a:r>
              <a:rPr lang="en-US" dirty="0" smtClean="0"/>
              <a:t>Burdening, Caregiving, Volunteerism</a:t>
            </a:r>
          </a:p>
          <a:p>
            <a:endParaRPr lang="en-US" dirty="0"/>
          </a:p>
          <a:p>
            <a:r>
              <a:rPr lang="en-US" dirty="0" smtClean="0"/>
              <a:t>Social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32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from </a:t>
            </a:r>
            <a:r>
              <a:rPr lang="en-US" i="1" dirty="0" smtClean="0"/>
              <a:t>Critical</a:t>
            </a:r>
            <a:r>
              <a:rPr lang="en-US" dirty="0" smtClean="0"/>
              <a:t> Health 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critical theories to complicate the issues</a:t>
            </a:r>
          </a:p>
          <a:p>
            <a:endParaRPr lang="en-US" dirty="0"/>
          </a:p>
          <a:p>
            <a:r>
              <a:rPr lang="en-US" dirty="0" smtClean="0"/>
              <a:t>The important ‘isms’</a:t>
            </a:r>
          </a:p>
          <a:p>
            <a:pPr lvl="1"/>
            <a:r>
              <a:rPr lang="en-US" dirty="0" smtClean="0"/>
              <a:t>Neoliberalism, Individualism, Rationalism</a:t>
            </a:r>
          </a:p>
          <a:p>
            <a:pPr lvl="1"/>
            <a:r>
              <a:rPr lang="en-US" dirty="0" err="1" smtClean="0"/>
              <a:t>Biomedicalization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21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1600"/>
            <a:ext cx="7010400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47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7200"/>
            <a:ext cx="9144000" cy="337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81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health issues in other vulnerable sub-groups of the population, discussions around aging and health are: </a:t>
            </a:r>
          </a:p>
          <a:p>
            <a:pPr lvl="2">
              <a:buFont typeface="Wingdings" charset="2"/>
              <a:buChar char="§"/>
            </a:pPr>
            <a:r>
              <a:rPr lang="en-US" i="1" dirty="0" smtClean="0"/>
              <a:t>Inherently political</a:t>
            </a:r>
          </a:p>
          <a:p>
            <a:pPr lvl="2">
              <a:buFont typeface="Wingdings" charset="2"/>
              <a:buChar char="§"/>
            </a:pPr>
            <a:r>
              <a:rPr lang="en-US" i="1" dirty="0" smtClean="0"/>
              <a:t>Involve sectors outside of conventional health sectors</a:t>
            </a:r>
          </a:p>
          <a:p>
            <a:pPr lvl="2">
              <a:buFont typeface="Wingdings" charset="2"/>
              <a:buChar char="§"/>
            </a:pPr>
            <a:r>
              <a:rPr lang="en-US" i="1" dirty="0" smtClean="0"/>
              <a:t>Are far more complicated than individual health outcomes</a:t>
            </a:r>
          </a:p>
          <a:p>
            <a:pPr lvl="2">
              <a:buFont typeface="Wingdings" charset="2"/>
              <a:buChar char="§"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532708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2097500"/>
            <a:ext cx="8005762" cy="4308475"/>
          </a:xfrm>
        </p:spPr>
        <p:txBody>
          <a:bodyPr/>
          <a:lstStyle/>
          <a:p>
            <a:r>
              <a:rPr lang="en-US" dirty="0" smtClean="0"/>
              <a:t>Health Promotion Charter – in what ways can we further health promotion in the context of aging, without focusing on individual level responsibility and behaviour change?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Hidden burden of social and health inequalities in the elderly</a:t>
            </a:r>
          </a:p>
          <a:p>
            <a:pPr lvl="1"/>
            <a:r>
              <a:rPr lang="en-US" dirty="0" smtClean="0"/>
              <a:t>As health promoters, how do we develop a more critical and nuanced basis for health and aging? </a:t>
            </a:r>
          </a:p>
        </p:txBody>
      </p:sp>
    </p:spTree>
    <p:extLst>
      <p:ext uri="{BB962C8B-B14F-4D97-AF65-F5344CB8AC3E}">
        <p14:creationId xmlns:p14="http://schemas.microsoft.com/office/powerpoint/2010/main" val="4190213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1280" y="2507682"/>
            <a:ext cx="8041440" cy="14426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3982763"/>
            <a:ext cx="7467600" cy="20069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dirty="0" smtClean="0"/>
          </a:p>
          <a:p>
            <a:pPr marL="0" indent="0" algn="ctr">
              <a:buFont typeface="Arial"/>
              <a:buNone/>
            </a:pPr>
            <a:r>
              <a:rPr lang="en-US" dirty="0" smtClean="0"/>
              <a:t>Janette Leroux</a:t>
            </a:r>
          </a:p>
          <a:p>
            <a:pPr marL="0" indent="0" algn="ctr">
              <a:buFont typeface="Arial"/>
              <a:buNone/>
            </a:pPr>
            <a:r>
              <a:rPr lang="en-US" dirty="0" smtClean="0">
                <a:hlinkClick r:id="rId3"/>
              </a:rPr>
              <a:t>janette.samantha.leroux@queensu.ca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417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Question to Start: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2015577"/>
            <a:ext cx="8005762" cy="41105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500" i="1" dirty="0" smtClean="0"/>
          </a:p>
          <a:p>
            <a:pPr marL="0" indent="0">
              <a:buNone/>
            </a:pPr>
            <a:r>
              <a:rPr lang="en-US" sz="4500" i="1" dirty="0" smtClean="0"/>
              <a:t>What do people think when they think about </a:t>
            </a:r>
            <a:r>
              <a:rPr lang="en-US" sz="45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health and aging</a:t>
            </a:r>
            <a:r>
              <a:rPr lang="en-US" sz="4500" i="1" dirty="0" smtClean="0"/>
              <a:t>?</a:t>
            </a:r>
            <a:endParaRPr lang="en-US" sz="4500" i="1" dirty="0"/>
          </a:p>
        </p:txBody>
      </p:sp>
    </p:spTree>
    <p:extLst>
      <p:ext uri="{BB962C8B-B14F-4D97-AF65-F5344CB8AC3E}">
        <p14:creationId xmlns:p14="http://schemas.microsoft.com/office/powerpoint/2010/main" val="237617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" action="ppaction://noaction"/>
              </a:rPr>
              <a:t>Make Health Last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Heart &amp; Stroke Foundation Campaign (YouTube)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8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7200"/>
            <a:ext cx="9144000" cy="337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0"/>
            <a:ext cx="4690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0"/>
            <a:ext cx="5306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2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0"/>
            <a:ext cx="4690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21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this rhetoric exist?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0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Myths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Prevalence of Disease and Disability</a:t>
            </a:r>
          </a:p>
          <a:p>
            <a:endParaRPr lang="en-US" dirty="0"/>
          </a:p>
          <a:p>
            <a:r>
              <a:rPr lang="en-US" dirty="0" smtClean="0"/>
              <a:t>Limited Resources </a:t>
            </a:r>
          </a:p>
          <a:p>
            <a:pPr lvl="1"/>
            <a:r>
              <a:rPr lang="en-US" dirty="0" smtClean="0"/>
              <a:t>intergenerational conflict</a:t>
            </a:r>
          </a:p>
          <a:p>
            <a:pPr lvl="1"/>
            <a:r>
              <a:rPr lang="en-US" dirty="0" smtClean="0"/>
              <a:t>dependency ratios </a:t>
            </a:r>
          </a:p>
          <a:p>
            <a:pPr lvl="1"/>
            <a:r>
              <a:rPr lang="en-US" dirty="0" smtClean="0"/>
              <a:t>unsustainability</a:t>
            </a:r>
          </a:p>
          <a:p>
            <a:endParaRPr lang="en-US" dirty="0" smtClean="0"/>
          </a:p>
          <a:p>
            <a:r>
              <a:rPr lang="en-US" dirty="0" smtClean="0"/>
              <a:t>Wealthy and Undeserving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47607"/>
      </p:ext>
    </p:extLst>
  </p:cSld>
  <p:clrMapOvr>
    <a:masterClrMapping/>
  </p:clrMapOvr>
</p:sld>
</file>

<file path=ppt/theme/theme1.xml><?xml version="1.0" encoding="utf-8"?>
<a:theme xmlns:a="http://schemas.openxmlformats.org/drawingml/2006/main" name="Queen's PPT template 2011">
  <a:themeElements>
    <a:clrScheme name="Queen's triclour">
      <a:dk1>
        <a:sysClr val="windowText" lastClr="000000"/>
      </a:dk1>
      <a:lt1>
        <a:sysClr val="window" lastClr="FFFFFF"/>
      </a:lt1>
      <a:dk2>
        <a:srgbClr val="061D38"/>
      </a:dk2>
      <a:lt2>
        <a:srgbClr val="FFFFFF"/>
      </a:lt2>
      <a:accent1>
        <a:srgbClr val="910A29"/>
      </a:accent1>
      <a:accent2>
        <a:srgbClr val="F1AB1F"/>
      </a:accent2>
      <a:accent3>
        <a:srgbClr val="061D38"/>
      </a:accent3>
      <a:accent4>
        <a:srgbClr val="CDCDCD"/>
      </a:accent4>
      <a:accent5>
        <a:srgbClr val="7E7E7E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Queen's PPT template 2011">
  <a:themeElements>
    <a:clrScheme name="Queen's triclour">
      <a:dk1>
        <a:sysClr val="windowText" lastClr="000000"/>
      </a:dk1>
      <a:lt1>
        <a:sysClr val="window" lastClr="FFFFFF"/>
      </a:lt1>
      <a:dk2>
        <a:srgbClr val="061D38"/>
      </a:dk2>
      <a:lt2>
        <a:srgbClr val="FFFFFF"/>
      </a:lt2>
      <a:accent1>
        <a:srgbClr val="910A29"/>
      </a:accent1>
      <a:accent2>
        <a:srgbClr val="F1AB1F"/>
      </a:accent2>
      <a:accent3>
        <a:srgbClr val="061D38"/>
      </a:accent3>
      <a:accent4>
        <a:srgbClr val="CDCDCD"/>
      </a:accent4>
      <a:accent5>
        <a:srgbClr val="7E7E7E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Queen's PPT template 2011.thmx</Template>
  <TotalTime>92606</TotalTime>
  <Words>255</Words>
  <Application>Microsoft Office PowerPoint</Application>
  <PresentationFormat>On-screen Show (4:3)</PresentationFormat>
  <Paragraphs>74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Queen's PPT template 2011</vt:lpstr>
      <vt:lpstr>1_Queen's PPT template 2011</vt:lpstr>
      <vt:lpstr>Challenging current paradigms   in health and aging</vt:lpstr>
      <vt:lpstr>A Question to Start:</vt:lpstr>
      <vt:lpstr>Make Health Last</vt:lpstr>
      <vt:lpstr>PowerPoint Presentation</vt:lpstr>
      <vt:lpstr>PowerPoint Presentation</vt:lpstr>
      <vt:lpstr>PowerPoint Presentation</vt:lpstr>
      <vt:lpstr>PowerPoint Presentation</vt:lpstr>
      <vt:lpstr>Why does this rhetoric exist?</vt:lpstr>
      <vt:lpstr>Demographic Myths</vt:lpstr>
      <vt:lpstr>Why does it matter to health promotion?</vt:lpstr>
      <vt:lpstr>Key Concepts from Health and Sociology</vt:lpstr>
      <vt:lpstr>Key Concepts from Gerontology</vt:lpstr>
      <vt:lpstr>Ideas from Critical Health Promotion</vt:lpstr>
      <vt:lpstr>PowerPoint Presentation</vt:lpstr>
      <vt:lpstr>PowerPoint Presentation</vt:lpstr>
      <vt:lpstr>Summary</vt:lpstr>
      <vt:lpstr>Questions/Discussion</vt:lpstr>
      <vt:lpstr>PowerPoint Presentation</vt:lpstr>
    </vt:vector>
  </TitlesOfParts>
  <Company>Queen's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HPO Presentation_October 2016</dc:title>
  <dc:creator>Janette Leroux</dc:creator>
  <cp:lastModifiedBy>4700</cp:lastModifiedBy>
  <cp:revision>90</cp:revision>
  <dcterms:created xsi:type="dcterms:W3CDTF">2011-07-05T18:52:53Z</dcterms:created>
  <dcterms:modified xsi:type="dcterms:W3CDTF">2016-12-02T14:19:05Z</dcterms:modified>
</cp:coreProperties>
</file>